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handoutMasterIdLst>
    <p:handoutMasterId r:id="rId53"/>
  </p:handoutMasterIdLst>
  <p:sldIdLst>
    <p:sldId id="257" r:id="rId2"/>
    <p:sldId id="401" r:id="rId3"/>
    <p:sldId id="399" r:id="rId4"/>
    <p:sldId id="378" r:id="rId5"/>
    <p:sldId id="371" r:id="rId6"/>
    <p:sldId id="370" r:id="rId7"/>
    <p:sldId id="372" r:id="rId8"/>
    <p:sldId id="411" r:id="rId9"/>
    <p:sldId id="380" r:id="rId10"/>
    <p:sldId id="328" r:id="rId11"/>
    <p:sldId id="392" r:id="rId12"/>
    <p:sldId id="393" r:id="rId13"/>
    <p:sldId id="334" r:id="rId14"/>
    <p:sldId id="403" r:id="rId15"/>
    <p:sldId id="382" r:id="rId16"/>
    <p:sldId id="404" r:id="rId17"/>
    <p:sldId id="346" r:id="rId18"/>
    <p:sldId id="348" r:id="rId19"/>
    <p:sldId id="375" r:id="rId20"/>
    <p:sldId id="309" r:id="rId21"/>
    <p:sldId id="329" r:id="rId22"/>
    <p:sldId id="335" r:id="rId23"/>
    <p:sldId id="336" r:id="rId24"/>
    <p:sldId id="332" r:id="rId25"/>
    <p:sldId id="405" r:id="rId26"/>
    <p:sldId id="337" r:id="rId27"/>
    <p:sldId id="406" r:id="rId28"/>
    <p:sldId id="408" r:id="rId29"/>
    <p:sldId id="383" r:id="rId30"/>
    <p:sldId id="322" r:id="rId31"/>
    <p:sldId id="325" r:id="rId32"/>
    <p:sldId id="326" r:id="rId33"/>
    <p:sldId id="374" r:id="rId34"/>
    <p:sldId id="412" r:id="rId35"/>
    <p:sldId id="293" r:id="rId36"/>
    <p:sldId id="391" r:id="rId37"/>
    <p:sldId id="295" r:id="rId38"/>
    <p:sldId id="294" r:id="rId39"/>
    <p:sldId id="298" r:id="rId40"/>
    <p:sldId id="407" r:id="rId41"/>
    <p:sldId id="388" r:id="rId42"/>
    <p:sldId id="361" r:id="rId43"/>
    <p:sldId id="362" r:id="rId44"/>
    <p:sldId id="413" r:id="rId45"/>
    <p:sldId id="389" r:id="rId46"/>
    <p:sldId id="390" r:id="rId47"/>
    <p:sldId id="386" r:id="rId48"/>
    <p:sldId id="410" r:id="rId49"/>
    <p:sldId id="409" r:id="rId50"/>
    <p:sldId id="398" r:id="rId51"/>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7458" autoAdjust="0"/>
  </p:normalViewPr>
  <p:slideViewPr>
    <p:cSldViewPr>
      <p:cViewPr>
        <p:scale>
          <a:sx n="66" d="100"/>
          <a:sy n="66" d="100"/>
        </p:scale>
        <p:origin x="-2094" y="-4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0" hangingPunct="0">
              <a:defRPr sz="1200">
                <a:latin typeface="Times New Roman" pitchFamily="18" charset="0"/>
                <a:cs typeface="+mn-cs"/>
              </a:defRPr>
            </a:lvl1pPr>
          </a:lstStyle>
          <a:p>
            <a:pPr>
              <a:defRPr/>
            </a:pPr>
            <a:endParaRPr lang="en-US" altLang="en-US"/>
          </a:p>
        </p:txBody>
      </p:sp>
      <p:sp>
        <p:nvSpPr>
          <p:cNvPr id="41987" name="Rectangle 3"/>
          <p:cNvSpPr>
            <a:spLocks noGrp="1" noChangeArrowheads="1"/>
          </p:cNvSpPr>
          <p:nvPr>
            <p:ph type="dt" sz="quarter" idx="1"/>
          </p:nvPr>
        </p:nvSpPr>
        <p:spPr bwMode="auto">
          <a:xfrm>
            <a:off x="3970938"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0" hangingPunct="0">
              <a:defRPr sz="1200">
                <a:latin typeface="Times New Roman" pitchFamily="18" charset="0"/>
                <a:cs typeface="+mn-cs"/>
              </a:defRPr>
            </a:lvl1pPr>
          </a:lstStyle>
          <a:p>
            <a:pPr>
              <a:defRPr/>
            </a:pPr>
            <a:endParaRPr lang="en-US" altLang="en-US"/>
          </a:p>
        </p:txBody>
      </p:sp>
      <p:sp>
        <p:nvSpPr>
          <p:cNvPr id="41988" name="Rectangle 4"/>
          <p:cNvSpPr>
            <a:spLocks noGrp="1" noChangeArrowheads="1"/>
          </p:cNvSpPr>
          <p:nvPr>
            <p:ph type="ftr" sz="quarter" idx="2"/>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0" hangingPunct="0">
              <a:defRPr sz="1200">
                <a:latin typeface="Times New Roman" pitchFamily="18" charset="0"/>
                <a:cs typeface="+mn-cs"/>
              </a:defRPr>
            </a:lvl1pPr>
          </a:lstStyle>
          <a:p>
            <a:pPr>
              <a:defRPr/>
            </a:pPr>
            <a:endParaRPr lang="en-US" altLang="en-US"/>
          </a:p>
        </p:txBody>
      </p:sp>
      <p:sp>
        <p:nvSpPr>
          <p:cNvPr id="41989" name="Rectangle 5"/>
          <p:cNvSpPr>
            <a:spLocks noGrp="1" noChangeArrowheads="1"/>
          </p:cNvSpPr>
          <p:nvPr>
            <p:ph type="sldNum" sz="quarter" idx="3"/>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0" hangingPunct="0">
              <a:defRPr sz="1200">
                <a:latin typeface="Times New Roman" pitchFamily="18" charset="0"/>
                <a:cs typeface="+mn-cs"/>
              </a:defRPr>
            </a:lvl1pPr>
          </a:lstStyle>
          <a:p>
            <a:pPr>
              <a:defRPr/>
            </a:pPr>
            <a:fld id="{F731FBE7-8790-43BA-8847-3271BC8AEDD8}" type="slidenum">
              <a:rPr lang="en-US" altLang="en-US"/>
              <a:pPr>
                <a:defRPr/>
              </a:pPr>
              <a:t>‹#›</a:t>
            </a:fld>
            <a:endParaRPr lang="en-US" altLang="en-US"/>
          </a:p>
        </p:txBody>
      </p:sp>
    </p:spTree>
    <p:extLst>
      <p:ext uri="{BB962C8B-B14F-4D97-AF65-F5344CB8AC3E}">
        <p14:creationId xmlns:p14="http://schemas.microsoft.com/office/powerpoint/2010/main" val="1183354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7242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48131" name="Rectangle 3"/>
          <p:cNvSpPr>
            <a:spLocks noGrp="1" noChangeArrowheads="1"/>
          </p:cNvSpPr>
          <p:nvPr>
            <p:ph type="body" idx="1"/>
          </p:nvPr>
        </p:nvSpPr>
        <p:spPr bwMode="auto">
          <a:xfrm>
            <a:off x="934720" y="4415790"/>
            <a:ext cx="5140960" cy="4183380"/>
          </a:xfrm>
          <a:prstGeom prst="rect">
            <a:avLst/>
          </a:prstGeom>
          <a:solidFill>
            <a:srgbClr val="FFFFFF"/>
          </a:solidFill>
          <a:ln>
            <a:solidFill>
              <a:srgbClr val="000000"/>
            </a:solidFill>
            <a:miter lim="800000"/>
            <a:headEnd/>
            <a:tailEnd/>
          </a:ln>
        </p:spPr>
        <p:txBody>
          <a:bodyPr lIns="93177" tIns="46589" rIns="93177" bIns="46589"/>
          <a:lstStyle/>
          <a:p>
            <a:pPr>
              <a:spcBef>
                <a:spcPct val="0"/>
              </a:spcBef>
            </a:pPr>
            <a:endParaRPr lang="en-US" altLang="en-US"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Before microcomputers this is how we did online searching, dialing in at maybe 300 baud and using a </a:t>
            </a:r>
            <a:r>
              <a:rPr lang="en-US" altLang="en-US" dirty="0" err="1" smtClean="0"/>
              <a:t>teleprinter</a:t>
            </a:r>
            <a:r>
              <a:rPr lang="en-US" altLang="en-US" dirty="0" smtClean="0"/>
              <a:t>. Back in the 1970s you dialed in and used an acoustic coupler. Note the dial on the phone even in the 1980s.</a:t>
            </a:r>
          </a:p>
          <a:p>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Reactions using WLN. 1976 IBM</a:t>
            </a:r>
            <a:r>
              <a:rPr lang="en-US" altLang="en-US" baseline="0" dirty="0" smtClean="0"/>
              <a:t> COBOL. CAOCI. Home Office licenses. Database design. First ACS national meeting 1977.</a:t>
            </a:r>
          </a:p>
          <a:p>
            <a:r>
              <a:rPr lang="en-US" altLang="en-US" baseline="0" dirty="0" smtClean="0"/>
              <a:t>MDL founded 1979. CAS ONLINE 1980 but no SSS. </a:t>
            </a:r>
            <a:r>
              <a:rPr lang="en-GB" altLang="en-US" dirty="0" smtClean="0"/>
              <a:t>DARC was used to search EURECAS on </a:t>
            </a:r>
            <a:r>
              <a:rPr lang="en-GB" altLang="en-US" dirty="0" err="1" smtClean="0"/>
              <a:t>Télésystèmes</a:t>
            </a:r>
            <a:r>
              <a:rPr lang="en-GB" altLang="en-US" dirty="0" smtClean="0"/>
              <a:t> </a:t>
            </a:r>
            <a:r>
              <a:rPr lang="en-GB" altLang="en-US" dirty="0" err="1" smtClean="0"/>
              <a:t>Questel</a:t>
            </a:r>
            <a:r>
              <a:rPr lang="en-GB" altLang="en-US" dirty="0" smtClean="0"/>
              <a:t> in 1981 before CAS ONLINE could do SSS. </a:t>
            </a:r>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smtClean="0"/>
              <a:t>CAS ONLINE 1980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1979</a:t>
            </a:r>
            <a:r>
              <a:rPr lang="en-US" altLang="en-US" baseline="0" dirty="0" smtClean="0"/>
              <a:t> MACCS</a:t>
            </a:r>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GB" altLang="en-US" dirty="0" smtClean="0"/>
              <a:t>We’ve drawn the structure in. How does the computer describe and store it?</a:t>
            </a:r>
          </a:p>
          <a:p>
            <a:endParaRPr lang="en-GB" altLang="en-US" dirty="0" smtClean="0"/>
          </a:p>
          <a:p>
            <a:r>
              <a:rPr lang="en-GB" altLang="en-US" dirty="0" smtClean="0"/>
              <a:t>Names and MFs were early forms of structure representation, with obvious disadvantages.</a:t>
            </a:r>
          </a:p>
          <a:p>
            <a:endParaRPr lang="en-GB" altLang="en-US" dirty="0" smtClean="0"/>
          </a:p>
          <a:p>
            <a:r>
              <a:rPr lang="en-GB" altLang="en-US" dirty="0" smtClean="0"/>
              <a:t>Fragment codes represent parts of the structure but not how those parts are joined. They can be useful for patents. </a:t>
            </a:r>
          </a:p>
          <a:p>
            <a:r>
              <a:rPr lang="en-GB" altLang="en-US" dirty="0" smtClean="0"/>
              <a:t>Genealogical Retrieval of Magnetic tape Storage</a:t>
            </a:r>
          </a:p>
          <a:p>
            <a:r>
              <a:rPr lang="en-GB" altLang="en-US" dirty="0" smtClean="0"/>
              <a:t>Basel Scientific Information </a:t>
            </a:r>
            <a:r>
              <a:rPr lang="en-GB" altLang="en-US" dirty="0" err="1" smtClean="0"/>
              <a:t>Center</a:t>
            </a:r>
            <a:r>
              <a:rPr lang="en-GB" altLang="en-US" dirty="0" smtClean="0"/>
              <a:t>. Note that BASIC fragments were used in CAS ONLINE at first.</a:t>
            </a:r>
          </a:p>
          <a:p>
            <a:endParaRPr lang="en-GB" altLang="en-US" dirty="0" smtClean="0"/>
          </a:p>
          <a:p>
            <a:r>
              <a:rPr lang="en-GB" altLang="en-US" dirty="0" smtClean="0"/>
              <a:t>Line notations such as WLN were popular from the 1960s until about 1982. SMILES survives. SLN (</a:t>
            </a:r>
            <a:r>
              <a:rPr lang="en-GB" altLang="en-US" dirty="0" err="1" smtClean="0"/>
              <a:t>Sybyl</a:t>
            </a:r>
            <a:r>
              <a:rPr lang="en-GB" altLang="en-US" dirty="0" smtClean="0"/>
              <a:t> Line Notation) is likely to become less important.</a:t>
            </a:r>
          </a:p>
          <a:p>
            <a:endParaRPr lang="en-GB"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GB" altLang="en-US" dirty="0" smtClean="0"/>
              <a:t>CROSSBOW 1960s. </a:t>
            </a:r>
            <a:r>
              <a:rPr lang="en-US" altLang="en-US" dirty="0" smtClean="0"/>
              <a:t>First SANSS algorithms published by </a:t>
            </a:r>
            <a:r>
              <a:rPr lang="en-US" altLang="en-US" dirty="0" err="1" smtClean="0"/>
              <a:t>Feldmann</a:t>
            </a:r>
            <a:r>
              <a:rPr lang="en-US" altLang="en-US" dirty="0" smtClean="0"/>
              <a:t> and Heller in 1972. Dubois worked on DARC (Description Acquisition Retrieval Correlation) from 1963. </a:t>
            </a:r>
            <a:r>
              <a:rPr lang="en-GB" altLang="en-US" dirty="0" smtClean="0"/>
              <a:t>DARC was used to search EURECAS on </a:t>
            </a:r>
            <a:r>
              <a:rPr lang="en-GB" altLang="en-US" dirty="0" err="1" smtClean="0"/>
              <a:t>Télésystèmes</a:t>
            </a:r>
            <a:r>
              <a:rPr lang="en-GB" altLang="en-US" dirty="0" smtClean="0"/>
              <a:t> </a:t>
            </a:r>
            <a:r>
              <a:rPr lang="en-GB" altLang="en-US" dirty="0" err="1" smtClean="0"/>
              <a:t>Questel</a:t>
            </a:r>
            <a:r>
              <a:rPr lang="en-GB" altLang="en-US" dirty="0" smtClean="0"/>
              <a:t> in 1981 before CAS ONLINE could do SSS. CAS ONLINE 1980 </a:t>
            </a:r>
            <a:r>
              <a:rPr lang="en-US" altLang="en-US" dirty="0" smtClean="0"/>
              <a:t>Peter </a:t>
            </a:r>
            <a:r>
              <a:rPr lang="en-US" altLang="en-US" dirty="0" err="1" smtClean="0"/>
              <a:t>Bruck’s</a:t>
            </a:r>
            <a:r>
              <a:rPr lang="en-US" altLang="en-US" dirty="0" smtClean="0"/>
              <a:t> </a:t>
            </a:r>
            <a:r>
              <a:rPr lang="en-GB" altLang="en-US" dirty="0" smtClean="0"/>
              <a:t>Hierarchical Tree Substructure Search (HTSS) about 1987 built upon DARC. HTSS was used for </a:t>
            </a:r>
            <a:r>
              <a:rPr lang="en-GB" altLang="en-US" dirty="0" err="1" smtClean="0"/>
              <a:t>Beilstein</a:t>
            </a:r>
            <a:r>
              <a:rPr lang="en-GB" altLang="en-US" dirty="0" smtClean="0"/>
              <a:t> Online (1988) on ORBIT.</a:t>
            </a:r>
          </a:p>
          <a:p>
            <a:endParaRPr lang="en-GB" altLang="en-US" dirty="0" smtClean="0"/>
          </a:p>
          <a:p>
            <a:r>
              <a:rPr lang="en-GB" altLang="en-US" dirty="0" smtClean="0"/>
              <a:t>RS3 Oxford Molecular. Bear with me about MVSSS (typo) </a:t>
            </a:r>
            <a:r>
              <a:rPr lang="en-GB" altLang="en-US" dirty="0" err="1" smtClean="0"/>
              <a:t>SciFinder</a:t>
            </a:r>
            <a:r>
              <a:rPr lang="en-GB" altLang="en-US" dirty="0" smtClean="0"/>
              <a:t> 1995. </a:t>
            </a:r>
            <a:r>
              <a:rPr lang="en-GB" altLang="en-US" dirty="0" err="1" smtClean="0"/>
              <a:t>SciFinder</a:t>
            </a:r>
            <a:r>
              <a:rPr lang="en-GB" altLang="en-US" dirty="0" smtClean="0"/>
              <a:t>-n late 2016.</a:t>
            </a:r>
          </a:p>
          <a:p>
            <a:endParaRPr lang="en-GB" altLang="en-US" dirty="0" smtClean="0"/>
          </a:p>
          <a:p>
            <a:r>
              <a:rPr lang="en-GB" altLang="en-US" dirty="0" smtClean="0"/>
              <a:t>Chemical cartridges were a later improvement, e.g. teach a DBMS like Oracle to understand chemistry. Mention </a:t>
            </a:r>
            <a:r>
              <a:rPr lang="en-GB" altLang="en-US" dirty="0" err="1" smtClean="0"/>
              <a:t>Isentris</a:t>
            </a:r>
            <a:r>
              <a:rPr lang="en-GB" altLang="en-US" dirty="0" smtClean="0"/>
              <a:t>.</a:t>
            </a:r>
            <a:endParaRPr lang="en-US" altLang="en-US" dirty="0" smtClean="0"/>
          </a:p>
          <a:p>
            <a:endParaRPr lang="en-GB" altLang="en-US" dirty="0" smtClean="0"/>
          </a:p>
          <a:p>
            <a:r>
              <a:rPr lang="en-GB" altLang="en-US" dirty="0" smtClean="0"/>
              <a:t>SANSS, DARC, Hierarchical Tree Substructure  Search (HTSS)  and S4 used hierarchical tree structure for the fragment files. Database has to be pre-processed. A comparison of MACCS, DARC, HTSS, and S4 performed in-house at the </a:t>
            </a:r>
            <a:r>
              <a:rPr lang="en-GB" altLang="en-US" dirty="0" err="1" smtClean="0"/>
              <a:t>Beilstein</a:t>
            </a:r>
            <a:r>
              <a:rPr lang="en-GB" altLang="en-US" dirty="0" smtClean="0"/>
              <a:t> Institute and the CAS Registry MVSSS system was evaluated online on STN International at FIZ Karlsruhe. All systems gave similar results in terms of retrieved hit sets, but S4 dramatically out-performed the other systems in terms of task and elapse times. CAS used PDP-11’s in parallel (from 1989).</a:t>
            </a:r>
          </a:p>
          <a:p>
            <a:endParaRPr lang="en-GB" altLang="en-US" dirty="0" smtClean="0"/>
          </a:p>
          <a:p>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a:noFill/>
          <a:ln w="12700">
            <a:solidFill>
              <a:prstClr val="black"/>
            </a:solidFill>
          </a:ln>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smtClean="0"/>
              <a:t>Let’s </a:t>
            </a:r>
            <a:r>
              <a:rPr lang="en-US" dirty="0" smtClean="0"/>
              <a:t>go back to 1979</a:t>
            </a:r>
            <a:r>
              <a:rPr lang="en-US" dirty="0" smtClean="0"/>
              <a:t>. Virtual memory. </a:t>
            </a:r>
            <a:endParaRPr lang="en-US" dirty="0"/>
          </a:p>
        </p:txBody>
      </p:sp>
    </p:spTree>
    <p:extLst>
      <p:ext uri="{BB962C8B-B14F-4D97-AF65-F5344CB8AC3E}">
        <p14:creationId xmlns:p14="http://schemas.microsoft.com/office/powerpoint/2010/main" val="1019850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a:p>
            <a:r>
              <a:rPr lang="en-US" dirty="0"/>
              <a:t>VAX</a:t>
            </a:r>
            <a:r>
              <a:rPr lang="en-US" i="1" dirty="0"/>
              <a:t> virtual address extension </a:t>
            </a:r>
            <a:r>
              <a:rPr lang="en-US" dirty="0"/>
              <a:t>1977-1990. 32-bit architecture. Virtual memory. Replaced the PDP/11. </a:t>
            </a:r>
            <a:r>
              <a:rPr lang="en-US" altLang="en-US" dirty="0" smtClean="0"/>
              <a:t>This is the spec for the minicomputer on which ICI first implemented MDL’s MACCS system.  </a:t>
            </a:r>
          </a:p>
          <a:p>
            <a:endParaRPr lang="en-US" altLang="en-US" dirty="0" smtClean="0"/>
          </a:p>
          <a:p>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Computer graphics goes back to the 1960s. The </a:t>
            </a:r>
            <a:r>
              <a:rPr lang="en-US" altLang="en-US" dirty="0" err="1" smtClean="0"/>
              <a:t>Imlac</a:t>
            </a:r>
            <a:r>
              <a:rPr lang="en-US" altLang="en-US" dirty="0" smtClean="0"/>
              <a:t> company was founded in 1969. Initially, MDL’s MACCS could only be used on expensive </a:t>
            </a:r>
            <a:r>
              <a:rPr lang="en-US" altLang="en-US" dirty="0" err="1" smtClean="0"/>
              <a:t>Imlac</a:t>
            </a:r>
            <a:r>
              <a:rPr lang="en-US" altLang="en-US" dirty="0" smtClean="0"/>
              <a:t> terminals. Note light pen not mouse.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The lower price of this terminal made feasible the use of MACCS by end users in ICI. Note the light pen for drawing a structure on the screen.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Union of internal and external information.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An IBM PC with mouse in the mid to late 1980s.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a:noFill/>
          <a:ln w="12700">
            <a:solidFill>
              <a:prstClr val="black"/>
            </a:solidFill>
          </a:ln>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smtClean="0"/>
              <a:t>No ELNs back then</a:t>
            </a:r>
            <a:endParaRPr lang="en-US" dirty="0"/>
          </a:p>
        </p:txBody>
      </p:sp>
    </p:spTree>
    <p:extLst>
      <p:ext uri="{BB962C8B-B14F-4D97-AF65-F5344CB8AC3E}">
        <p14:creationId xmlns:p14="http://schemas.microsoft.com/office/powerpoint/2010/main" val="2684329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GDB is Jean-Louis </a:t>
            </a:r>
            <a:r>
              <a:rPr lang="en-US" altLang="en-US" dirty="0" err="1" smtClean="0"/>
              <a:t>Reymond’s</a:t>
            </a:r>
            <a:r>
              <a:rPr lang="en-US" altLang="en-US" dirty="0" smtClean="0"/>
              <a:t> Generated Database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GB" altLang="en-US" dirty="0" err="1" smtClean="0"/>
              <a:t>Arthor</a:t>
            </a:r>
            <a:r>
              <a:rPr lang="en-GB" altLang="en-US" dirty="0" smtClean="0"/>
              <a:t> (Merlin’s apprentice) relies heavily on a software architecture. Uses on-the-fly code generation to </a:t>
            </a:r>
            <a:r>
              <a:rPr lang="en-GB" altLang="en-US" dirty="0" err="1" smtClean="0"/>
              <a:t>to</a:t>
            </a:r>
            <a:r>
              <a:rPr lang="en-GB" altLang="en-US" dirty="0" smtClean="0"/>
              <a:t> create specific machine instructions and a linear-time sort algorithm is used to rank and page results. </a:t>
            </a:r>
          </a:p>
          <a:p>
            <a:endParaRPr lang="en-GB" altLang="en-US" dirty="0" smtClean="0"/>
          </a:p>
          <a:p>
            <a:r>
              <a:rPr lang="en-GB" altLang="en-US" dirty="0" err="1" smtClean="0"/>
              <a:t>chemfp</a:t>
            </a:r>
            <a:r>
              <a:rPr lang="en-GB" altLang="en-US" dirty="0" smtClean="0"/>
              <a:t> </a:t>
            </a:r>
            <a:r>
              <a:rPr lang="en-GB" altLang="en-US" dirty="0" smtClean="0"/>
              <a:t>makes cheminformatics fingerprints easy and fast. </a:t>
            </a:r>
            <a:r>
              <a:rPr lang="en-GB" altLang="en-US" dirty="0" err="1" smtClean="0"/>
              <a:t>Chemfp</a:t>
            </a:r>
            <a:r>
              <a:rPr lang="en-GB" altLang="en-US" dirty="0" smtClean="0"/>
              <a:t> is a set of command-line tools and a Python library for fingerprint generation and high-performance similarity search</a:t>
            </a:r>
            <a:r>
              <a:rPr lang="en-GB" altLang="en-US" dirty="0" smtClean="0"/>
              <a:t>.</a:t>
            </a:r>
          </a:p>
          <a:p>
            <a:endParaRPr lang="en-GB" altLang="en-US" dirty="0" smtClean="0"/>
          </a:p>
          <a:p>
            <a:r>
              <a:rPr lang="en-GB" altLang="en-US" dirty="0" err="1" smtClean="0"/>
              <a:t>FastROCS</a:t>
            </a:r>
            <a:r>
              <a:rPr lang="en-GB" altLang="en-US" dirty="0" smtClean="0"/>
              <a:t> uses parallelization. ORION in the cloud.</a:t>
            </a:r>
            <a:r>
              <a:rPr lang="en-GB" altLang="en-US" baseline="0" dirty="0" smtClean="0"/>
              <a:t> </a:t>
            </a:r>
          </a:p>
          <a:p>
            <a:endParaRPr lang="en-GB" altLang="en-US" baseline="0" dirty="0" smtClean="0"/>
          </a:p>
          <a:p>
            <a:r>
              <a:rPr lang="en-GB" altLang="en-US" baseline="0" dirty="0" err="1" smtClean="0"/>
              <a:t>Ftrees</a:t>
            </a:r>
            <a:r>
              <a:rPr lang="en-GB" altLang="en-US" baseline="0" dirty="0" smtClean="0"/>
              <a:t> represents a molecule as a tree structure. Each node (FG) carries a profile of physicochemical properties (and pharmacophore) properties of the substructure. Two trees are aligned; there can be gaps, as in sequence alignment. Mapped nodes compared based on property profiles. Code now parallelized for REAL.</a:t>
            </a:r>
          </a:p>
          <a:p>
            <a:endParaRPr lang="en-GB" altLang="en-US" dirty="0" smtClean="0"/>
          </a:p>
          <a:p>
            <a:r>
              <a:rPr lang="en-GB" altLang="en-US" dirty="0" err="1" smtClean="0"/>
              <a:t>MadFast</a:t>
            </a:r>
            <a:r>
              <a:rPr lang="en-GB" altLang="en-US" dirty="0" smtClean="0"/>
              <a:t> is a </a:t>
            </a:r>
            <a:r>
              <a:rPr lang="en-GB" altLang="en-US" dirty="0" err="1" smtClean="0"/>
              <a:t>ChemAxon</a:t>
            </a:r>
            <a:r>
              <a:rPr lang="en-GB" altLang="en-US" dirty="0" smtClean="0"/>
              <a:t> product released in December 2016. It is an engine for fast similarity searching. It also provides fast calculation of descriptors such as CFP, ECFP and MACCS-166 fingerprints</a:t>
            </a:r>
            <a:r>
              <a:rPr lang="en-GB" altLang="en-US" dirty="0" smtClean="0"/>
              <a:t>. </a:t>
            </a:r>
            <a:r>
              <a:rPr lang="en-US" altLang="en-US" dirty="0" smtClean="0"/>
              <a:t>Uses efficient in-memory data storage and optimized multi</a:t>
            </a:r>
            <a:r>
              <a:rPr lang="hu-HU" altLang="en-US" dirty="0" smtClean="0"/>
              <a:t>-</a:t>
            </a:r>
            <a:r>
              <a:rPr lang="en-US" altLang="en-US" dirty="0" smtClean="0"/>
              <a:t>threaded </a:t>
            </a:r>
            <a:r>
              <a:rPr lang="en-US" altLang="en-US" dirty="0" smtClean="0"/>
              <a:t>implementation.  NB </a:t>
            </a:r>
            <a:r>
              <a:rPr lang="en-US" altLang="en-US" dirty="0" smtClean="0"/>
              <a:t>Daylight used memory</a:t>
            </a:r>
          </a:p>
          <a:p>
            <a:endParaRPr lang="en-US" altLang="en-US" dirty="0" smtClean="0"/>
          </a:p>
          <a:p>
            <a:r>
              <a:rPr lang="en-US" altLang="en-US" dirty="0" err="1" smtClean="0"/>
              <a:t>NextMove</a:t>
            </a:r>
            <a:r>
              <a:rPr lang="en-US" altLang="en-US" dirty="0" smtClean="0"/>
              <a:t> Software’s </a:t>
            </a:r>
            <a:r>
              <a:rPr lang="en-US" altLang="en-US" dirty="0" err="1" smtClean="0"/>
              <a:t>SmallWorld</a:t>
            </a:r>
            <a:r>
              <a:rPr lang="en-US" altLang="en-US" dirty="0" smtClean="0"/>
              <a:t> </a:t>
            </a:r>
            <a:r>
              <a:rPr lang="en-US" altLang="en-US" dirty="0" smtClean="0"/>
              <a:t>is an indexing method. U</a:t>
            </a:r>
            <a:r>
              <a:rPr lang="en-GB" altLang="en-US" dirty="0" err="1" smtClean="0"/>
              <a:t>ses</a:t>
            </a:r>
            <a:r>
              <a:rPr lang="en-GB" altLang="en-US" dirty="0" smtClean="0"/>
              <a:t> </a:t>
            </a:r>
            <a:r>
              <a:rPr lang="en-GB" altLang="en-US" dirty="0" smtClean="0"/>
              <a:t>a graph database constructed by the decomposition of molecules one atom at a time. Graph databases: links between web pages form a graph database. </a:t>
            </a:r>
            <a:r>
              <a:rPr lang="en-GB" altLang="en-US" dirty="0" err="1" smtClean="0"/>
              <a:t>SmallWorld</a:t>
            </a:r>
            <a:r>
              <a:rPr lang="en-GB" altLang="en-US" dirty="0" smtClean="0"/>
              <a:t> uses Graph Edit Distance (GED) but GED is a generalization of calculating Maximum Common Subgraph (MCS), which is computationally hard. </a:t>
            </a:r>
            <a:r>
              <a:rPr lang="en-GB" altLang="en-US" dirty="0" err="1" smtClean="0"/>
              <a:t>SmallWorld</a:t>
            </a:r>
            <a:r>
              <a:rPr lang="en-GB" altLang="en-US" dirty="0" smtClean="0"/>
              <a:t> does efficient MCS searching of large chemical databases. </a:t>
            </a:r>
            <a:r>
              <a:rPr lang="en-GB" altLang="en-US" dirty="0" smtClean="0"/>
              <a:t>The index of</a:t>
            </a:r>
            <a:r>
              <a:rPr lang="en-GB" altLang="en-US" baseline="0" dirty="0" smtClean="0"/>
              <a:t> subgraphs </a:t>
            </a:r>
            <a:r>
              <a:rPr lang="en-GB" altLang="en-US" dirty="0" smtClean="0"/>
              <a:t>has 69 billion nodes. The </a:t>
            </a:r>
            <a:r>
              <a:rPr lang="en-GB" altLang="en-US" dirty="0" smtClean="0"/>
              <a:t>sub-linear </a:t>
            </a:r>
            <a:r>
              <a:rPr lang="en-GB" altLang="en-US" dirty="0" err="1" smtClean="0"/>
              <a:t>behavior</a:t>
            </a:r>
            <a:r>
              <a:rPr lang="en-GB" altLang="en-US" dirty="0" smtClean="0"/>
              <a:t> of </a:t>
            </a:r>
            <a:r>
              <a:rPr lang="en-GB" altLang="en-US" dirty="0" err="1" smtClean="0"/>
              <a:t>SmallWorld’s</a:t>
            </a:r>
            <a:r>
              <a:rPr lang="en-GB" altLang="en-US" dirty="0" smtClean="0"/>
              <a:t> nearest </a:t>
            </a:r>
            <a:r>
              <a:rPr lang="en-GB" altLang="en-US" dirty="0" err="1" smtClean="0"/>
              <a:t>neighbor</a:t>
            </a:r>
            <a:r>
              <a:rPr lang="en-GB" altLang="en-US" dirty="0" smtClean="0"/>
              <a:t> calculation makes it faster than fingerprint-based similarity methods.</a:t>
            </a:r>
            <a:endParaRPr lang="en-US" altLang="en-US" dirty="0" smtClean="0"/>
          </a:p>
          <a:p>
            <a:endParaRPr lang="en-US" altLang="en-US" dirty="0" smtClean="0"/>
          </a:p>
          <a:p>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811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6803" name="Rectangle 3"/>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177" tIns="46589" rIns="93177" bIns="46589"/>
          <a:lstStyle/>
          <a:p>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11811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7827" name="Rectangle 3"/>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177" tIns="46589" rIns="93177" bIns="46589"/>
          <a:lstStyle/>
          <a:p>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bwMode="auto">
          <a:xfrm>
            <a:off x="11811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1" name="Rectangle 3"/>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177" tIns="46589" rIns="93177" bIns="46589"/>
          <a:lstStyle/>
          <a:p>
            <a:r>
              <a:rPr lang="en-GB" altLang="en-US" dirty="0" smtClean="0"/>
              <a:t>Competitive intelligence. Nowadays we’d call ourselves management consultants (there is a difference), but we still find things out. </a:t>
            </a:r>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bwMode="auto">
          <a:xfrm>
            <a:off x="11811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5" name="Rectangle 3"/>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177" tIns="46589" rIns="93177" bIns="46589"/>
          <a:lstStyle/>
          <a:p>
            <a:endParaRPr lang="en-US"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11811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79" name="Rectangle 3"/>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168" tIns="46585" rIns="93168" bIns="46585"/>
          <a:lstStyle/>
          <a:p>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a:noFill/>
          <a:ln w="12700">
            <a:solidFill>
              <a:prstClr val="black"/>
            </a:solidFill>
          </a:ln>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smtClean="0"/>
              <a:t>Note augmented intelligence</a:t>
            </a:r>
            <a:endParaRPr lang="en-US" dirty="0"/>
          </a:p>
        </p:txBody>
      </p:sp>
    </p:spTree>
    <p:extLst>
      <p:ext uri="{BB962C8B-B14F-4D97-AF65-F5344CB8AC3E}">
        <p14:creationId xmlns:p14="http://schemas.microsoft.com/office/powerpoint/2010/main" val="397305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Note MIT work on flow chemistry, And optimizing reaction conditions.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err="1" smtClean="0"/>
              <a:t>NextMove</a:t>
            </a:r>
            <a:r>
              <a:rPr lang="en-US" altLang="en-US" dirty="0" smtClean="0"/>
              <a:t> Software has just released an algorithm that interprets WLN for use with the Pistoia Alliance Universal Data Model (UDM) a data exchange format that allows experimental data on chemical reactions to be shared.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Mario </a:t>
            </a:r>
            <a:r>
              <a:rPr lang="en-US" altLang="en-US" dirty="0" err="1" smtClean="0"/>
              <a:t>Latendresse</a:t>
            </a:r>
            <a:r>
              <a:rPr lang="en-US" altLang="en-US" dirty="0" smtClean="0"/>
              <a:t> at SRI. Dijkstra Shortest path first algorithm. </a:t>
            </a:r>
            <a:r>
              <a:rPr lang="en-US" altLang="en-US" dirty="0" err="1" smtClean="0"/>
              <a:t>SynRoute</a:t>
            </a:r>
            <a:r>
              <a:rPr lang="en-US" altLang="en-US" dirty="0" smtClean="0"/>
              <a:t> has </a:t>
            </a:r>
            <a:r>
              <a:rPr lang="en-US" altLang="en-US" dirty="0" err="1" smtClean="0"/>
              <a:t>SynFini</a:t>
            </a:r>
            <a:r>
              <a:rPr lang="en-US" altLang="en-US" dirty="0" smtClean="0"/>
              <a:t> digital synthesis protocol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"Master said: man not far consider, sure have near trouble“</a:t>
            </a:r>
          </a:p>
          <a:p>
            <a:r>
              <a:rPr lang="en-US" dirty="0">
                <a:effectLst>
                  <a:outerShdw blurRad="38100" dist="38100" dir="2700000" algn="tl">
                    <a:srgbClr val="000000">
                      <a:alpha val="43137"/>
                    </a:srgbClr>
                  </a:outerShdw>
                </a:effectLst>
                <a:latin typeface="Arial" pitchFamily="34" charset="0"/>
                <a:cs typeface="Arial" pitchFamily="34" charset="0"/>
              </a:rPr>
              <a:t>Men who do not care about the future will soon have trouble</a:t>
            </a:r>
            <a:endParaRPr lang="en-US" altLang="en-US" i="0" dirty="0" smtClean="0"/>
          </a:p>
          <a:p>
            <a:r>
              <a:rPr lang="en-US" altLang="en-US" dirty="0" smtClean="0"/>
              <a:t>Or The master said: he who does not take the long view is bound to see trouble in the short term.</a:t>
            </a:r>
          </a:p>
          <a:p>
            <a:endParaRPr lang="en-US" altLang="en-US" dirty="0" smtClean="0"/>
          </a:p>
          <a:p>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dirty="0"/>
              <a:t>After I finished my BA at Oxford, I was offered a job in the newly founded Experimental Information Unit at the University. I spent the summer learning to code structures into </a:t>
            </a:r>
            <a:r>
              <a:rPr lang="en-US" dirty="0" err="1"/>
              <a:t>Wiswesser</a:t>
            </a:r>
            <a:r>
              <a:rPr lang="en-US" dirty="0"/>
              <a:t> Line Notation (WLN) as part of a project to make ISI's Index </a:t>
            </a:r>
            <a:r>
              <a:rPr lang="en-US" dirty="0" err="1"/>
              <a:t>Chemicus</a:t>
            </a:r>
            <a:r>
              <a:rPr lang="en-US" dirty="0"/>
              <a:t> available to UK universities. After a few weeks I admitted that I had really wanted to work for a D. Phil. but had been put off by geographic and financial hurdles. I had married very young and after a year we bought a house in North </a:t>
            </a:r>
            <a:r>
              <a:rPr lang="en-US" dirty="0" err="1"/>
              <a:t>Oxfordshire</a:t>
            </a:r>
            <a:r>
              <a:rPr lang="en-US" dirty="0"/>
              <a:t>. The travelling and other costs were formidable in the bad old days when married women were given reduced grants. To cut a long story short, I did do the D. Phil. but I went on coding WLNs part time. So, when I qualified, I had the option of two alternative careers. For rather more than a year I did research in industry before Ernie Hyde persuaded me to join his team at ICI Pharmaceuticals at </a:t>
            </a:r>
            <a:r>
              <a:rPr lang="en-US" dirty="0" err="1"/>
              <a:t>Alderley</a:t>
            </a:r>
            <a:r>
              <a:rPr lang="en-US" dirty="0"/>
              <a:t> Park in Cheshire. ICI were earlier adopters of WLN and I was one of the few people in the UK who knew the lingo.</a:t>
            </a:r>
            <a:endParaRPr lang="en-GB"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Punish the innocent, promote the guilty</a:t>
            </a:r>
            <a:r>
              <a:rPr lang="en-US" altLang="en-US" dirty="0" smtClean="0"/>
              <a:t>.</a:t>
            </a:r>
          </a:p>
          <a:p>
            <a:r>
              <a:rPr lang="en-US" altLang="en-US" dirty="0" smtClean="0"/>
              <a:t>Promote</a:t>
            </a:r>
            <a:r>
              <a:rPr lang="en-US" altLang="en-US" baseline="0" dirty="0" smtClean="0"/>
              <a:t> to the limit of capability.</a:t>
            </a:r>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xfrm>
            <a:off x="1181100" y="696913"/>
            <a:ext cx="4648200" cy="34861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US" dirty="0" smtClean="0"/>
              <a:t>The mainframes of the 1960s and 1970s occupied large rooms, consumed huge resources, generated a lot of heat and cost a lot of money. </a:t>
            </a:r>
          </a:p>
          <a:p>
            <a:endParaRPr lang="en-US" altLang="en-US" dirty="0" smtClean="0"/>
          </a:p>
          <a:p>
            <a:endParaRPr lang="en-US"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a:noFill/>
          <a:ln w="12700">
            <a:solidFill>
              <a:prstClr val="black"/>
            </a:solidFill>
          </a:ln>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dirty="0"/>
          </a:p>
        </p:txBody>
      </p:sp>
    </p:spTree>
    <p:extLst>
      <p:ext uri="{BB962C8B-B14F-4D97-AF65-F5344CB8AC3E}">
        <p14:creationId xmlns:p14="http://schemas.microsoft.com/office/powerpoint/2010/main" val="910773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3FAF10A-0DB9-49EA-9041-DB8B68DFC1B2}" type="slidenum">
              <a:rPr lang="en-US" altLang="en-US"/>
              <a:pPr>
                <a:defRPr/>
              </a:pPr>
              <a:t>‹#›</a:t>
            </a:fld>
            <a:endParaRPr lang="en-US" altLang="en-US"/>
          </a:p>
        </p:txBody>
      </p:sp>
    </p:spTree>
    <p:extLst>
      <p:ext uri="{BB962C8B-B14F-4D97-AF65-F5344CB8AC3E}">
        <p14:creationId xmlns:p14="http://schemas.microsoft.com/office/powerpoint/2010/main" val="2211034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DE5D5F-FE9C-40E2-BC82-146853A2BC67}" type="slidenum">
              <a:rPr lang="en-US" altLang="en-US"/>
              <a:pPr>
                <a:defRPr/>
              </a:pPr>
              <a:t>‹#›</a:t>
            </a:fld>
            <a:endParaRPr lang="en-US" altLang="en-US"/>
          </a:p>
        </p:txBody>
      </p:sp>
    </p:spTree>
    <p:extLst>
      <p:ext uri="{BB962C8B-B14F-4D97-AF65-F5344CB8AC3E}">
        <p14:creationId xmlns:p14="http://schemas.microsoft.com/office/powerpoint/2010/main" val="391149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D2D70E7-1983-4FDF-B577-6B4DFC404319}" type="slidenum">
              <a:rPr lang="en-US" altLang="en-US"/>
              <a:pPr>
                <a:defRPr/>
              </a:pPr>
              <a:t>‹#›</a:t>
            </a:fld>
            <a:endParaRPr lang="en-US" altLang="en-US"/>
          </a:p>
        </p:txBody>
      </p:sp>
    </p:spTree>
    <p:extLst>
      <p:ext uri="{BB962C8B-B14F-4D97-AF65-F5344CB8AC3E}">
        <p14:creationId xmlns:p14="http://schemas.microsoft.com/office/powerpoint/2010/main" val="260934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1866EC1D-CE9E-4BBF-B0C2-FF195998FA97}" type="slidenum">
              <a:rPr lang="en-US" altLang="en-US"/>
              <a:pPr>
                <a:defRPr/>
              </a:pPr>
              <a:t>‹#›</a:t>
            </a:fld>
            <a:endParaRPr lang="en-US" altLang="en-US"/>
          </a:p>
        </p:txBody>
      </p:sp>
    </p:spTree>
    <p:extLst>
      <p:ext uri="{BB962C8B-B14F-4D97-AF65-F5344CB8AC3E}">
        <p14:creationId xmlns:p14="http://schemas.microsoft.com/office/powerpoint/2010/main" val="3885405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6758B4F-D9A3-4650-8B9E-61BC9CCCBE57}" type="slidenum">
              <a:rPr lang="en-US" altLang="en-US"/>
              <a:pPr>
                <a:defRPr/>
              </a:pPr>
              <a:t>‹#›</a:t>
            </a:fld>
            <a:endParaRPr lang="en-US" altLang="en-US"/>
          </a:p>
        </p:txBody>
      </p:sp>
    </p:spTree>
    <p:extLst>
      <p:ext uri="{BB962C8B-B14F-4D97-AF65-F5344CB8AC3E}">
        <p14:creationId xmlns:p14="http://schemas.microsoft.com/office/powerpoint/2010/main" val="387234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E39D8D6-9ABD-4EE0-A4B4-4249507885F1}" type="slidenum">
              <a:rPr lang="en-US" altLang="en-US"/>
              <a:pPr>
                <a:defRPr/>
              </a:pPr>
              <a:t>‹#›</a:t>
            </a:fld>
            <a:endParaRPr lang="en-US" altLang="en-US"/>
          </a:p>
        </p:txBody>
      </p:sp>
    </p:spTree>
    <p:extLst>
      <p:ext uri="{BB962C8B-B14F-4D97-AF65-F5344CB8AC3E}">
        <p14:creationId xmlns:p14="http://schemas.microsoft.com/office/powerpoint/2010/main" val="1980033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10B760-4BF3-4E36-B37E-8D643A3CC8FA}" type="slidenum">
              <a:rPr lang="en-US" altLang="en-US"/>
              <a:pPr>
                <a:defRPr/>
              </a:pPr>
              <a:t>‹#›</a:t>
            </a:fld>
            <a:endParaRPr lang="en-US" altLang="en-US"/>
          </a:p>
        </p:txBody>
      </p:sp>
    </p:spTree>
    <p:extLst>
      <p:ext uri="{BB962C8B-B14F-4D97-AF65-F5344CB8AC3E}">
        <p14:creationId xmlns:p14="http://schemas.microsoft.com/office/powerpoint/2010/main" val="1634254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18692207-82ED-4297-8714-78A889D9E757}" type="slidenum">
              <a:rPr lang="en-US" altLang="en-US"/>
              <a:pPr>
                <a:defRPr/>
              </a:pPr>
              <a:t>‹#›</a:t>
            </a:fld>
            <a:endParaRPr lang="en-US" altLang="en-US"/>
          </a:p>
        </p:txBody>
      </p:sp>
    </p:spTree>
    <p:extLst>
      <p:ext uri="{BB962C8B-B14F-4D97-AF65-F5344CB8AC3E}">
        <p14:creationId xmlns:p14="http://schemas.microsoft.com/office/powerpoint/2010/main" val="216320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1779CDD1-0305-4D08-971E-75AB171A0158}" type="slidenum">
              <a:rPr lang="en-US" altLang="en-US"/>
              <a:pPr>
                <a:defRPr/>
              </a:pPr>
              <a:t>‹#›</a:t>
            </a:fld>
            <a:endParaRPr lang="en-US" altLang="en-US"/>
          </a:p>
        </p:txBody>
      </p:sp>
    </p:spTree>
    <p:extLst>
      <p:ext uri="{BB962C8B-B14F-4D97-AF65-F5344CB8AC3E}">
        <p14:creationId xmlns:p14="http://schemas.microsoft.com/office/powerpoint/2010/main" val="395499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73E4BC90-ADE4-40ED-8D85-948D69D4A983}" type="slidenum">
              <a:rPr lang="en-US" altLang="en-US"/>
              <a:pPr>
                <a:defRPr/>
              </a:pPr>
              <a:t>‹#›</a:t>
            </a:fld>
            <a:endParaRPr lang="en-US" altLang="en-US"/>
          </a:p>
        </p:txBody>
      </p:sp>
    </p:spTree>
    <p:extLst>
      <p:ext uri="{BB962C8B-B14F-4D97-AF65-F5344CB8AC3E}">
        <p14:creationId xmlns:p14="http://schemas.microsoft.com/office/powerpoint/2010/main" val="2332509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14A5D9A-8D85-445D-A615-CBDD7818F8A3}" type="slidenum">
              <a:rPr lang="en-US" altLang="en-US"/>
              <a:pPr>
                <a:defRPr/>
              </a:pPr>
              <a:t>‹#›</a:t>
            </a:fld>
            <a:endParaRPr lang="en-US" altLang="en-US"/>
          </a:p>
        </p:txBody>
      </p:sp>
    </p:spTree>
    <p:extLst>
      <p:ext uri="{BB962C8B-B14F-4D97-AF65-F5344CB8AC3E}">
        <p14:creationId xmlns:p14="http://schemas.microsoft.com/office/powerpoint/2010/main" val="23997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Wendy Warr &amp; Associates</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D520FDF-E44D-4221-B83E-6538B8D7D5AE}" type="slidenum">
              <a:rPr lang="en-US" altLang="en-US"/>
              <a:pPr>
                <a:defRPr/>
              </a:pPr>
              <a:t>‹#›</a:t>
            </a:fld>
            <a:endParaRPr lang="en-US" altLang="en-US"/>
          </a:p>
        </p:txBody>
      </p:sp>
    </p:spTree>
    <p:extLst>
      <p:ext uri="{BB962C8B-B14F-4D97-AF65-F5344CB8AC3E}">
        <p14:creationId xmlns:p14="http://schemas.microsoft.com/office/powerpoint/2010/main" val="40596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248E"/>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eaLnBrk="0" hangingPunct="0">
              <a:defRPr sz="1400">
                <a:latin typeface="Arial" charset="0"/>
                <a:cs typeface="+mn-cs"/>
              </a:defRPr>
            </a:lvl1pPr>
          </a:lstStyle>
          <a:p>
            <a:pPr>
              <a:defRPr/>
            </a:pPr>
            <a:r>
              <a:rPr lang="en-US" altLang="en-US"/>
              <a:t>Wendy Warr &amp; Associates</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eaLnBrk="0" hangingPunct="0">
              <a:defRPr sz="1400">
                <a:latin typeface="Times New Roman" pitchFamily="18" charset="0"/>
                <a:cs typeface="+mn-cs"/>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eaLnBrk="0" hangingPunct="0">
              <a:defRPr sz="1400">
                <a:latin typeface="Times New Roman" pitchFamily="18" charset="0"/>
                <a:cs typeface="+mn-cs"/>
              </a:defRPr>
            </a:lvl1pPr>
          </a:lstStyle>
          <a:p>
            <a:pPr>
              <a:defRPr/>
            </a:pPr>
            <a:fld id="{3B3CEA2A-1922-4A8B-80DC-611148BB22D3}"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eaLnBrk="0" fontAlgn="base" hangingPunct="0">
        <a:spcBef>
          <a:spcPct val="0"/>
        </a:spcBef>
        <a:spcAft>
          <a:spcPct val="0"/>
        </a:spcAft>
        <a:defRPr sz="4400">
          <a:solidFill>
            <a:schemeClr val="tx2"/>
          </a:solidFill>
          <a:latin typeface="Arial" charset="0"/>
          <a:cs typeface="Arial" charset="0"/>
        </a:defRPr>
      </a:lvl6pPr>
      <a:lvl7pPr marL="914400" algn="ctr" rtl="0" eaLnBrk="0" fontAlgn="base" hangingPunct="0">
        <a:spcBef>
          <a:spcPct val="0"/>
        </a:spcBef>
        <a:spcAft>
          <a:spcPct val="0"/>
        </a:spcAft>
        <a:defRPr sz="4400">
          <a:solidFill>
            <a:schemeClr val="tx2"/>
          </a:solidFill>
          <a:latin typeface="Arial" charset="0"/>
          <a:cs typeface="Arial" charset="0"/>
        </a:defRPr>
      </a:lvl7pPr>
      <a:lvl8pPr marL="1371600" algn="ctr" rtl="0" eaLnBrk="0" fontAlgn="base" hangingPunct="0">
        <a:spcBef>
          <a:spcPct val="0"/>
        </a:spcBef>
        <a:spcAft>
          <a:spcPct val="0"/>
        </a:spcAft>
        <a:defRPr sz="4400">
          <a:solidFill>
            <a:schemeClr val="tx2"/>
          </a:solidFill>
          <a:latin typeface="Arial" charset="0"/>
          <a:cs typeface="Arial" charset="0"/>
        </a:defRPr>
      </a:lvl8pPr>
      <a:lvl9pPr marL="1828800" algn="ctr" rtl="0" eaLnBrk="0" fontAlgn="base" hangingPunct="0">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0" fontAlgn="base" hangingPunct="0">
        <a:spcBef>
          <a:spcPct val="20000"/>
        </a:spcBef>
        <a:spcAft>
          <a:spcPct val="0"/>
        </a:spcAft>
        <a:buChar char="•"/>
        <a:defRPr sz="2000">
          <a:solidFill>
            <a:schemeClr val="tx1"/>
          </a:solidFill>
          <a:latin typeface="+mn-lt"/>
          <a:cs typeface="+mn-cs"/>
        </a:defRPr>
      </a:lvl6pPr>
      <a:lvl7pPr marL="2971800" indent="-228600" algn="l" rtl="0" eaLnBrk="0" fontAlgn="base" hangingPunct="0">
        <a:spcBef>
          <a:spcPct val="20000"/>
        </a:spcBef>
        <a:spcAft>
          <a:spcPct val="0"/>
        </a:spcAft>
        <a:buChar char="•"/>
        <a:defRPr sz="2000">
          <a:solidFill>
            <a:schemeClr val="tx1"/>
          </a:solidFill>
          <a:latin typeface="+mn-lt"/>
          <a:cs typeface="+mn-cs"/>
        </a:defRPr>
      </a:lvl7pPr>
      <a:lvl8pPr marL="3429000" indent="-228600" algn="l" rtl="0" eaLnBrk="0" fontAlgn="base" hangingPunct="0">
        <a:spcBef>
          <a:spcPct val="20000"/>
        </a:spcBef>
        <a:spcAft>
          <a:spcPct val="0"/>
        </a:spcAft>
        <a:buChar char="•"/>
        <a:defRPr sz="2000">
          <a:solidFill>
            <a:schemeClr val="tx1"/>
          </a:solidFill>
          <a:latin typeface="+mn-lt"/>
          <a:cs typeface="+mn-cs"/>
        </a:defRPr>
      </a:lvl8pPr>
      <a:lvl9pPr marL="3886200" indent="-228600" algn="l" rtl="0" eaLnBrk="0" fontAlgn="base" hangingPunct="0">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4098" name="Rectangle 2"/>
          <p:cNvSpPr>
            <a:spLocks noGrp="1" noChangeArrowheads="1"/>
          </p:cNvSpPr>
          <p:nvPr>
            <p:ph type="ctrTitle"/>
          </p:nvPr>
        </p:nvSpPr>
        <p:spPr>
          <a:xfrm>
            <a:off x="304800" y="1524000"/>
            <a:ext cx="8686800" cy="1447800"/>
          </a:xfrm>
        </p:spPr>
        <p:txBody>
          <a:bodyPr/>
          <a:lstStyle/>
          <a:p>
            <a:pPr>
              <a:defRPr/>
            </a:pPr>
            <a:r>
              <a:rPr lang="en-US" altLang="en-US" dirty="0" smtClean="0">
                <a:effectLst>
                  <a:outerShdw blurRad="38100" dist="38100" dir="2700000" algn="tl">
                    <a:srgbClr val="000000"/>
                  </a:outerShdw>
                </a:effectLst>
              </a:rPr>
              <a:t>My Way</a:t>
            </a:r>
          </a:p>
        </p:txBody>
      </p:sp>
      <p:sp>
        <p:nvSpPr>
          <p:cNvPr id="4099" name="Rectangle 3"/>
          <p:cNvSpPr>
            <a:spLocks noGrp="1" noChangeArrowheads="1"/>
          </p:cNvSpPr>
          <p:nvPr>
            <p:ph type="subTitle" idx="1"/>
          </p:nvPr>
        </p:nvSpPr>
        <p:spPr>
          <a:xfrm>
            <a:off x="2411413" y="3429000"/>
            <a:ext cx="4248150" cy="1752600"/>
          </a:xfrm>
        </p:spPr>
        <p:txBody>
          <a:bodyPr/>
          <a:lstStyle/>
          <a:p>
            <a:pPr marL="342900" indent="-342900">
              <a:defRPr/>
            </a:pPr>
            <a:r>
              <a:rPr lang="en-US" altLang="en-US" sz="2800" dirty="0" smtClean="0">
                <a:effectLst>
                  <a:outerShdw blurRad="38100" dist="38100" dir="2700000" algn="tl">
                    <a:srgbClr val="000000"/>
                  </a:outerShdw>
                </a:effectLst>
              </a:rPr>
              <a:t>Dr. Wendy A. Warr</a:t>
            </a:r>
          </a:p>
          <a:p>
            <a:pPr marL="342900" indent="-342900">
              <a:defRPr/>
            </a:pPr>
            <a:r>
              <a:rPr lang="en-US" altLang="en-US" sz="2800" dirty="0" smtClean="0">
                <a:effectLst>
                  <a:outerShdw blurRad="38100" dist="38100" dir="2700000" algn="tl">
                    <a:srgbClr val="000000"/>
                  </a:outerShdw>
                </a:effectLst>
              </a:rPr>
              <a:t>http://www.warr.com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613" y="414338"/>
            <a:ext cx="7772400" cy="1143000"/>
          </a:xfrm>
        </p:spPr>
        <p:txBody>
          <a:bodyPr/>
          <a:lstStyle/>
          <a:p>
            <a:pPr>
              <a:defRPr/>
            </a:pPr>
            <a:r>
              <a:rPr lang="en-US" dirty="0" smtClean="0">
                <a:effectLst>
                  <a:outerShdw blurRad="38100" dist="38100" dir="2700000" algn="tl">
                    <a:srgbClr val="000000">
                      <a:alpha val="43137"/>
                    </a:srgbClr>
                  </a:outerShdw>
                </a:effectLst>
              </a:rPr>
              <a:t>Mainframes</a:t>
            </a:r>
            <a:endParaRPr lang="en-US" dirty="0">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r>
              <a:rPr lang="en-US" smtClean="0"/>
              <a:t>Wendy Warr &amp; Associates</a:t>
            </a:r>
            <a:endParaRPr lang="en-US"/>
          </a:p>
        </p:txBody>
      </p:sp>
      <p:sp>
        <p:nvSpPr>
          <p:cNvPr id="11268" name="Rectangle 3"/>
          <p:cNvSpPr>
            <a:spLocks noChangeArrowheads="1"/>
          </p:cNvSpPr>
          <p:nvPr/>
        </p:nvSpPr>
        <p:spPr bwMode="auto">
          <a:xfrm>
            <a:off x="1187450" y="1622425"/>
            <a:ext cx="6497638" cy="4432300"/>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solidFill>
                <a:schemeClr val="tx2"/>
              </a:solidFill>
            </a:endParaRPr>
          </a:p>
        </p:txBody>
      </p:sp>
      <p:pic>
        <p:nvPicPr>
          <p:cNvPr id="1126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6038" y="1758950"/>
            <a:ext cx="6238875"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7772400" cy="1143000"/>
          </a:xfrm>
        </p:spPr>
        <p:txBody>
          <a:bodyPr/>
          <a:lstStyle/>
          <a:p>
            <a:pPr>
              <a:defRPr/>
            </a:pPr>
            <a:r>
              <a:rPr lang="en-US" dirty="0" smtClean="0">
                <a:effectLst>
                  <a:outerShdw blurRad="38100" dist="38100" dir="2700000" algn="tl">
                    <a:srgbClr val="000000">
                      <a:alpha val="43137"/>
                    </a:srgbClr>
                  </a:outerShdw>
                </a:effectLst>
              </a:rPr>
              <a:t>Mediated Search</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684213" y="2781300"/>
            <a:ext cx="7772400" cy="2519908"/>
          </a:xfrm>
        </p:spPr>
        <p:txBody>
          <a:bodyPr/>
          <a:lstStyle/>
          <a:p>
            <a:pPr>
              <a:defRPr/>
            </a:pPr>
            <a:r>
              <a:rPr lang="en-US" dirty="0" smtClean="0">
                <a:effectLst>
                  <a:outerShdw blurRad="38100" dist="38100" dir="2700000" algn="tl">
                    <a:srgbClr val="000000">
                      <a:alpha val="43137"/>
                    </a:srgbClr>
                  </a:outerShdw>
                </a:effectLst>
              </a:rPr>
              <a:t>Internal data (e.g., CROSSBOW)</a:t>
            </a:r>
          </a:p>
          <a:p>
            <a:pPr>
              <a:defRPr/>
            </a:pPr>
            <a:r>
              <a:rPr lang="en-US" dirty="0" smtClean="0">
                <a:effectLst>
                  <a:outerShdw blurRad="38100" dist="38100" dir="2700000" algn="tl">
                    <a:srgbClr val="000000">
                      <a:alpha val="43137"/>
                    </a:srgbClr>
                  </a:outerShdw>
                </a:effectLst>
              </a:rPr>
              <a:t>External data</a:t>
            </a:r>
          </a:p>
          <a:p>
            <a:pPr marL="0" indent="0">
              <a:buNone/>
              <a:defRPr/>
            </a:pPr>
            <a:r>
              <a:rPr lang="en-US" dirty="0" smtClean="0">
                <a:effectLst>
                  <a:outerShdw blurRad="38100" dist="38100" dir="2700000" algn="tl">
                    <a:srgbClr val="000000">
                      <a:alpha val="43137"/>
                    </a:srgbClr>
                  </a:outerShdw>
                </a:effectLst>
              </a:rPr>
              <a:t>	Libraries etc.</a:t>
            </a:r>
          </a:p>
          <a:p>
            <a:pPr marL="0" indent="0">
              <a:buNone/>
              <a:defRPr/>
            </a:pPr>
            <a:r>
              <a:rPr lang="en-US" dirty="0" smtClean="0">
                <a:effectLst>
                  <a:outerShdw blurRad="38100" dist="38100" dir="2700000" algn="tl">
                    <a:srgbClr val="000000">
                      <a:alpha val="43137"/>
                    </a:srgbClr>
                  </a:outerShdw>
                </a:effectLst>
              </a:rPr>
              <a:t>	Online searching (Dialog, Orbit etc.)</a:t>
            </a:r>
            <a:endParaRPr lang="en-US" dirty="0">
              <a:effectLst>
                <a:outerShdw blurRad="38100" dist="38100" dir="2700000" algn="tl">
                  <a:srgbClr val="000000">
                    <a:alpha val="43137"/>
                  </a:srgbClr>
                </a:outerShdw>
              </a:effectLst>
            </a:endParaRPr>
          </a:p>
        </p:txBody>
      </p:sp>
      <p:sp>
        <p:nvSpPr>
          <p:cNvPr id="3" name="Date Placeholder 2"/>
          <p:cNvSpPr>
            <a:spLocks noGrp="1"/>
          </p:cNvSpPr>
          <p:nvPr>
            <p:ph type="dt" sz="quarter" idx="10"/>
          </p:nvPr>
        </p:nvSpPr>
        <p:spPr/>
        <p:txBody>
          <a:bodyPr/>
          <a:lstStyle/>
          <a:p>
            <a:pPr>
              <a:defRPr/>
            </a:pPr>
            <a:r>
              <a:rPr lang="en-US" altLang="en-US" smtClean="0"/>
              <a:t>Wendy Warr &amp; Associates</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
        <p:nvSpPr>
          <p:cNvPr id="13315" name="Rectangle 4"/>
          <p:cNvSpPr>
            <a:spLocks noChangeArrowheads="1"/>
          </p:cNvSpPr>
          <p:nvPr/>
        </p:nvSpPr>
        <p:spPr bwMode="auto">
          <a:xfrm>
            <a:off x="4211638" y="454025"/>
            <a:ext cx="4537075" cy="5976938"/>
          </a:xfrm>
          <a:prstGeom prst="rect">
            <a:avLst/>
          </a:prstGeom>
          <a:solidFill>
            <a:schemeClr val="tx2"/>
          </a:solidFill>
          <a:ln w="12700" algn="ctr">
            <a:solidFill>
              <a:schemeClr val="bg2"/>
            </a:solidFill>
            <a:round/>
            <a:headEnd type="none" w="sm" len="sm"/>
            <a:tailEnd type="none" w="sm" len="sm"/>
          </a:ln>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endParaRPr lang="en-US" altLang="en-US"/>
          </a:p>
        </p:txBody>
      </p:sp>
      <p:pic>
        <p:nvPicPr>
          <p:cNvPr id="13316" name="Picture 2" descr="C:\Users\wendy\Documents\Powerpoint old\00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271963" y="520700"/>
            <a:ext cx="4416425" cy="5875338"/>
          </a:xfr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1188" y="1916113"/>
            <a:ext cx="3384550" cy="1323975"/>
          </a:xfrm>
          <a:prstGeom prst="rect">
            <a:avLst/>
          </a:prstGeom>
          <a:noFill/>
        </p:spPr>
        <p:txBody>
          <a:bodyPr>
            <a:spAutoFit/>
          </a:bodyPr>
          <a:lstStyle/>
          <a:p>
            <a:pPr>
              <a:defRPr/>
            </a:pPr>
            <a:r>
              <a:rPr lang="en-US" sz="4000" dirty="0">
                <a:solidFill>
                  <a:schemeClr val="tx2"/>
                </a:solidFill>
                <a:effectLst>
                  <a:outerShdw blurRad="38100" dist="38100" dir="2700000" algn="tl">
                    <a:srgbClr val="000000">
                      <a:alpha val="43137"/>
                    </a:srgbClr>
                  </a:outerShdw>
                </a:effectLst>
              </a:rPr>
              <a:t>CROSSBOW</a:t>
            </a:r>
          </a:p>
          <a:p>
            <a:pPr>
              <a:defRPr/>
            </a:pPr>
            <a:r>
              <a:rPr lang="en-US" sz="4000" dirty="0">
                <a:solidFill>
                  <a:schemeClr val="tx2"/>
                </a:solidFill>
                <a:effectLst>
                  <a:outerShdw blurRad="38100" dist="38100" dir="2700000" algn="tl">
                    <a:srgbClr val="000000">
                      <a:alpha val="43137"/>
                    </a:srgbClr>
                  </a:outerShdw>
                </a:effectLst>
              </a:rPr>
              <a:t>Programs</a:t>
            </a:r>
          </a:p>
        </p:txBody>
      </p:sp>
      <p:sp>
        <p:nvSpPr>
          <p:cNvPr id="2" name="TextBox 1"/>
          <p:cNvSpPr txBox="1"/>
          <p:nvPr/>
        </p:nvSpPr>
        <p:spPr>
          <a:xfrm>
            <a:off x="614363" y="4048125"/>
            <a:ext cx="3148012" cy="922338"/>
          </a:xfrm>
          <a:prstGeom prst="rect">
            <a:avLst/>
          </a:prstGeom>
          <a:noFill/>
        </p:spPr>
        <p:txBody>
          <a:bodyPr wrap="none">
            <a:spAutoFit/>
          </a:bodyPr>
          <a:lstStyle/>
          <a:p>
            <a:pPr>
              <a:defRPr/>
            </a:pPr>
            <a:r>
              <a:rPr lang="en-US" sz="1800" dirty="0">
                <a:solidFill>
                  <a:schemeClr val="accent2"/>
                </a:solidFill>
                <a:effectLst>
                  <a:outerShdw blurRad="38100" dist="38100" dir="2700000" algn="tl">
                    <a:srgbClr val="000000">
                      <a:alpha val="43137"/>
                    </a:srgbClr>
                  </a:outerShdw>
                </a:effectLst>
              </a:rPr>
              <a:t>(</a:t>
            </a:r>
            <a:r>
              <a:rPr lang="en-US" sz="1800" dirty="0">
                <a:solidFill>
                  <a:schemeClr val="tx2"/>
                </a:solidFill>
                <a:effectLst>
                  <a:outerShdw blurRad="38100" dist="38100" dir="2700000" algn="tl">
                    <a:srgbClr val="000000">
                      <a:alpha val="43137"/>
                    </a:srgbClr>
                  </a:outerShdw>
                </a:effectLst>
              </a:rPr>
              <a:t>C</a:t>
            </a:r>
            <a:r>
              <a:rPr lang="en-US" sz="1800" dirty="0">
                <a:solidFill>
                  <a:schemeClr val="accent2"/>
                </a:solidFill>
                <a:effectLst>
                  <a:outerShdw blurRad="38100" dist="38100" dir="2700000" algn="tl">
                    <a:srgbClr val="000000">
                      <a:alpha val="43137"/>
                    </a:srgbClr>
                  </a:outerShdw>
                </a:effectLst>
              </a:rPr>
              <a:t>omputerized </a:t>
            </a:r>
            <a:r>
              <a:rPr lang="en-US" sz="1800" dirty="0">
                <a:solidFill>
                  <a:schemeClr val="tx2"/>
                </a:solidFill>
                <a:effectLst>
                  <a:outerShdw blurRad="38100" dist="38100" dir="2700000" algn="tl">
                    <a:srgbClr val="000000">
                      <a:alpha val="43137"/>
                    </a:srgbClr>
                  </a:outerShdw>
                </a:effectLst>
              </a:rPr>
              <a:t>R</a:t>
            </a:r>
            <a:r>
              <a:rPr lang="en-US" sz="1800" dirty="0">
                <a:solidFill>
                  <a:schemeClr val="accent2"/>
                </a:solidFill>
                <a:effectLst>
                  <a:outerShdw blurRad="38100" dist="38100" dir="2700000" algn="tl">
                    <a:srgbClr val="000000">
                      <a:alpha val="43137"/>
                    </a:srgbClr>
                  </a:outerShdw>
                </a:effectLst>
              </a:rPr>
              <a:t>etrieval of </a:t>
            </a:r>
          </a:p>
          <a:p>
            <a:pPr>
              <a:defRPr/>
            </a:pPr>
            <a:r>
              <a:rPr lang="en-US" sz="1800" dirty="0">
                <a:solidFill>
                  <a:schemeClr val="tx2"/>
                </a:solidFill>
                <a:effectLst>
                  <a:outerShdw blurRad="38100" dist="38100" dir="2700000" algn="tl">
                    <a:srgbClr val="000000">
                      <a:alpha val="43137"/>
                    </a:srgbClr>
                  </a:outerShdw>
                </a:effectLst>
              </a:rPr>
              <a:t>O</a:t>
            </a:r>
            <a:r>
              <a:rPr lang="en-US" sz="1800" dirty="0">
                <a:solidFill>
                  <a:schemeClr val="accent2"/>
                </a:solidFill>
                <a:effectLst>
                  <a:outerShdw blurRad="38100" dist="38100" dir="2700000" algn="tl">
                    <a:srgbClr val="000000">
                      <a:alpha val="43137"/>
                    </a:srgbClr>
                  </a:outerShdw>
                </a:effectLst>
              </a:rPr>
              <a:t>rganic </a:t>
            </a:r>
            <a:r>
              <a:rPr lang="en-US" sz="1800" dirty="0">
                <a:solidFill>
                  <a:schemeClr val="tx2"/>
                </a:solidFill>
                <a:effectLst>
                  <a:outerShdw blurRad="38100" dist="38100" dir="2700000" algn="tl">
                    <a:srgbClr val="000000">
                      <a:alpha val="43137"/>
                    </a:srgbClr>
                  </a:outerShdw>
                </a:effectLst>
              </a:rPr>
              <a:t>S</a:t>
            </a:r>
            <a:r>
              <a:rPr lang="en-US" sz="1800" dirty="0">
                <a:solidFill>
                  <a:schemeClr val="accent2"/>
                </a:solidFill>
                <a:effectLst>
                  <a:outerShdw blurRad="38100" dist="38100" dir="2700000" algn="tl">
                    <a:srgbClr val="000000">
                      <a:alpha val="43137"/>
                    </a:srgbClr>
                  </a:outerShdw>
                </a:effectLst>
              </a:rPr>
              <a:t>tructure</a:t>
            </a:r>
            <a:r>
              <a:rPr lang="en-US" sz="1800" dirty="0">
                <a:solidFill>
                  <a:schemeClr val="tx2"/>
                </a:solidFill>
                <a:effectLst>
                  <a:outerShdw blurRad="38100" dist="38100" dir="2700000" algn="tl">
                    <a:srgbClr val="000000">
                      <a:alpha val="43137"/>
                    </a:srgbClr>
                  </a:outerShdw>
                </a:effectLst>
              </a:rPr>
              <a:t>s</a:t>
            </a:r>
            <a:r>
              <a:rPr lang="en-US" sz="1800" dirty="0">
                <a:solidFill>
                  <a:schemeClr val="accent2"/>
                </a:solidFill>
                <a:effectLst>
                  <a:outerShdw blurRad="38100" dist="38100" dir="2700000" algn="tl">
                    <a:srgbClr val="000000">
                      <a:alpha val="43137"/>
                    </a:srgbClr>
                  </a:outerShdw>
                </a:effectLst>
              </a:rPr>
              <a:t> Based on</a:t>
            </a:r>
          </a:p>
          <a:p>
            <a:pPr>
              <a:defRPr/>
            </a:pPr>
            <a:r>
              <a:rPr lang="en-US" sz="1800" dirty="0" err="1">
                <a:solidFill>
                  <a:schemeClr val="tx2"/>
                </a:solidFill>
                <a:effectLst>
                  <a:outerShdw blurRad="38100" dist="38100" dir="2700000" algn="tl">
                    <a:srgbClr val="000000">
                      <a:alpha val="43137"/>
                    </a:srgbClr>
                  </a:outerShdw>
                </a:effectLst>
              </a:rPr>
              <a:t>W</a:t>
            </a:r>
            <a:r>
              <a:rPr lang="en-US" sz="1800" dirty="0" err="1">
                <a:solidFill>
                  <a:schemeClr val="accent2"/>
                </a:solidFill>
                <a:effectLst>
                  <a:outerShdw blurRad="38100" dist="38100" dir="2700000" algn="tl">
                    <a:srgbClr val="000000">
                      <a:alpha val="43137"/>
                    </a:srgbClr>
                  </a:outerShdw>
                </a:effectLst>
              </a:rPr>
              <a:t>iswesser</a:t>
            </a:r>
            <a:r>
              <a:rPr lang="en-US" sz="1800" dirty="0">
                <a:solidFill>
                  <a:schemeClr val="accent2"/>
                </a:solidFill>
                <a:effectLst>
                  <a:outerShdw blurRad="38100" dist="38100" dir="2700000" algn="tl">
                    <a:srgbClr val="000000">
                      <a:alpha val="43137"/>
                    </a:srgbClr>
                  </a:outerShdw>
                </a:effectLst>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5950" y="333375"/>
            <a:ext cx="7772400" cy="1143000"/>
          </a:xfrm>
        </p:spPr>
        <p:txBody>
          <a:bodyPr/>
          <a:lstStyle/>
          <a:p>
            <a:pPr>
              <a:defRPr/>
            </a:pPr>
            <a:r>
              <a:rPr lang="en-US" dirty="0" smtClean="0">
                <a:effectLst>
                  <a:outerShdw blurRad="38100" dist="38100" dir="2700000" algn="tl">
                    <a:srgbClr val="000000">
                      <a:alpha val="43137"/>
                    </a:srgbClr>
                  </a:outerShdw>
                </a:effectLst>
              </a:rPr>
              <a:t>Early online searching</a:t>
            </a:r>
            <a:endParaRPr lang="en-US" dirty="0">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r>
              <a:rPr lang="en-US" smtClean="0"/>
              <a:t>Wendy Warr &amp; Associates</a:t>
            </a:r>
            <a:endParaRPr lang="en-US"/>
          </a:p>
        </p:txBody>
      </p:sp>
      <p:sp>
        <p:nvSpPr>
          <p:cNvPr id="14340" name="Rectangle 3"/>
          <p:cNvSpPr>
            <a:spLocks noChangeArrowheads="1"/>
          </p:cNvSpPr>
          <p:nvPr/>
        </p:nvSpPr>
        <p:spPr bwMode="auto">
          <a:xfrm>
            <a:off x="1116013" y="1481138"/>
            <a:ext cx="6840537" cy="4684712"/>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solidFill>
                <a:schemeClr val="tx2"/>
              </a:solidFill>
            </a:endParaRPr>
          </a:p>
        </p:txBody>
      </p:sp>
      <p:pic>
        <p:nvPicPr>
          <p:cNvPr id="1434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1628775"/>
            <a:ext cx="6584950"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solidFill>
                  <a:schemeClr val="bg2">
                    <a:lumMod val="65000"/>
                    <a:lumOff val="35000"/>
                  </a:schemeClr>
                </a:solidFill>
                <a:effectLst>
                  <a:outerShdw blurRad="38100" dist="38100" dir="2700000" algn="tl">
                    <a:srgbClr val="000000">
                      <a:alpha val="43137"/>
                    </a:srgbClr>
                  </a:outerShdw>
                </a:effectLst>
              </a:rPr>
              <a:t>1972-1976 Information Scientist</a:t>
            </a:r>
          </a:p>
          <a:p>
            <a:pPr marL="0" indent="0">
              <a:buFontTx/>
              <a:buNone/>
              <a:defRPr/>
            </a:pPr>
            <a:r>
              <a:rPr lang="en-US" sz="2800" dirty="0">
                <a:effectLst>
                  <a:outerShdw blurRad="38100" dist="38100" dir="2700000" algn="tl">
                    <a:srgbClr val="000000">
                      <a:alpha val="43137"/>
                    </a:srgbClr>
                  </a:outerShdw>
                </a:effectLst>
              </a:rPr>
              <a:t>1976-1979 Senior </a:t>
            </a:r>
            <a:r>
              <a:rPr lang="en-US" sz="2800" dirty="0" smtClean="0">
                <a:effectLst>
                  <a:outerShdw blurRad="38100" dist="38100" dir="2700000" algn="tl">
                    <a:srgbClr val="000000">
                      <a:alpha val="43137"/>
                    </a:srgbClr>
                  </a:outerShdw>
                </a:effectLst>
              </a:rPr>
              <a:t>Information Scientist </a:t>
            </a:r>
          </a:p>
          <a:p>
            <a:pPr marL="0" indent="0">
              <a:buFontTx/>
              <a:buNone/>
              <a:defRPr/>
            </a:pPr>
            <a:r>
              <a:rPr lang="en-US" sz="2800" dirty="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	and </a:t>
            </a:r>
            <a:r>
              <a:rPr lang="en-US" sz="2800" dirty="0">
                <a:effectLst>
                  <a:outerShdw blurRad="38100" dist="38100" dir="2700000" algn="tl">
                    <a:srgbClr val="000000">
                      <a:alpha val="43137"/>
                    </a:srgbClr>
                  </a:outerShdw>
                </a:effectLst>
              </a:rPr>
              <a:t>Systems Analyst</a:t>
            </a:r>
          </a:p>
          <a:p>
            <a:pPr marL="0" indent="0">
              <a:buFontTx/>
              <a:buNone/>
              <a:defRPr/>
            </a:pPr>
            <a:r>
              <a:rPr lang="en-US" sz="2800" dirty="0">
                <a:solidFill>
                  <a:schemeClr val="bg2">
                    <a:lumMod val="65000"/>
                    <a:lumOff val="35000"/>
                  </a:schemeClr>
                </a:solidFill>
                <a:effectLst>
                  <a:outerShdw blurRad="38100" dist="38100" dir="2700000" algn="tl">
                    <a:srgbClr val="000000">
                      <a:alpha val="43137"/>
                    </a:srgbClr>
                  </a:outerShdw>
                </a:effectLst>
              </a:rPr>
              <a:t>1979-1984 Senior Systems </a:t>
            </a:r>
            <a:r>
              <a:rPr lang="en-US" sz="2800" dirty="0" smtClean="0">
                <a:solidFill>
                  <a:schemeClr val="bg2">
                    <a:lumMod val="65000"/>
                    <a:lumOff val="35000"/>
                  </a:schemeClr>
                </a:solidFill>
                <a:effectLst>
                  <a:outerShdw blurRad="38100" dist="38100" dir="2700000" algn="tl">
                    <a:srgbClr val="000000">
                      <a:alpha val="43137"/>
                    </a:srgbClr>
                  </a:outerShdw>
                </a:effectLst>
              </a:rPr>
              <a:t>Analyst</a:t>
            </a:r>
          </a:p>
          <a:p>
            <a:pPr marL="0" indent="0">
              <a:buFontTx/>
              <a:buNone/>
              <a:defRPr/>
            </a:pPr>
            <a:r>
              <a:rPr lang="en-US" sz="2800" dirty="0">
                <a:solidFill>
                  <a:schemeClr val="bg2">
                    <a:lumMod val="65000"/>
                    <a:lumOff val="35000"/>
                  </a:schemeClr>
                </a:solidFill>
                <a:effectLst>
                  <a:outerShdw blurRad="38100" dist="38100" dir="2700000" algn="tl">
                    <a:srgbClr val="000000">
                      <a:alpha val="43137"/>
                    </a:srgbClr>
                  </a:outerShdw>
                </a:effectLst>
              </a:rPr>
              <a:t>	</a:t>
            </a:r>
            <a:r>
              <a:rPr lang="en-US" sz="2800" dirty="0" smtClean="0">
                <a:solidFill>
                  <a:schemeClr val="bg2">
                    <a:lumMod val="65000"/>
                    <a:lumOff val="35000"/>
                  </a:schemeClr>
                </a:solidFill>
                <a:effectLst>
                  <a:outerShdw blurRad="38100" dist="38100" dir="2700000" algn="tl">
                    <a:srgbClr val="000000">
                      <a:alpha val="43137"/>
                    </a:srgbClr>
                  </a:outerShdw>
                </a:effectLst>
              </a:rPr>
              <a:t>	and </a:t>
            </a:r>
            <a:r>
              <a:rPr lang="en-US" sz="2800" dirty="0">
                <a:solidFill>
                  <a:schemeClr val="bg2">
                    <a:lumMod val="65000"/>
                    <a:lumOff val="35000"/>
                  </a:schemeClr>
                </a:solidFill>
                <a:effectLst>
                  <a:outerShdw blurRad="38100" dist="38100" dir="2700000" algn="tl">
                    <a:srgbClr val="000000">
                      <a:alpha val="43137"/>
                    </a:srgbClr>
                  </a:outerShdw>
                </a:effectLst>
              </a:rPr>
              <a:t>Project Manager</a:t>
            </a:r>
          </a:p>
          <a:p>
            <a:pPr marL="0" indent="0">
              <a:buFontTx/>
              <a:buNone/>
              <a:defRPr/>
            </a:pPr>
            <a:r>
              <a:rPr lang="en-US" sz="2800" dirty="0">
                <a:solidFill>
                  <a:schemeClr val="bg2">
                    <a:lumMod val="65000"/>
                    <a:lumOff val="35000"/>
                  </a:schemeClr>
                </a:solidFill>
                <a:effectLst>
                  <a:outerShdw blurRad="38100" dist="38100" dir="2700000" algn="tl">
                    <a:srgbClr val="000000">
                      <a:alpha val="43137"/>
                    </a:srgbClr>
                  </a:outerShdw>
                </a:effectLst>
              </a:rPr>
              <a:t>1984-1986 Manager, Research Information</a:t>
            </a:r>
          </a:p>
          <a:p>
            <a:pPr marL="0" indent="0">
              <a:buFontTx/>
              <a:buNone/>
              <a:defRPr/>
            </a:pPr>
            <a:r>
              <a:rPr lang="en-US" sz="2800" dirty="0">
                <a:solidFill>
                  <a:schemeClr val="bg2">
                    <a:lumMod val="65000"/>
                    <a:lumOff val="35000"/>
                  </a:schemeClr>
                </a:solidFill>
                <a:effectLst>
                  <a:outerShdw blurRad="38100" dist="38100" dir="2700000" algn="tl">
                    <a:srgbClr val="000000">
                      <a:alpha val="43137"/>
                    </a:srgbClr>
                  </a:outerShdw>
                </a:effectLst>
              </a:rPr>
              <a:t>1986-1992 Manager, Information </a:t>
            </a:r>
            <a:r>
              <a:rPr lang="en-US" sz="2800" dirty="0" smtClean="0">
                <a:solidFill>
                  <a:schemeClr val="bg2">
                    <a:lumMod val="65000"/>
                    <a:lumOff val="35000"/>
                  </a:schemeClr>
                </a:solidFill>
                <a:effectLst>
                  <a:outerShdw blurRad="38100" dist="38100" dir="2700000" algn="tl">
                    <a:srgbClr val="000000">
                      <a:alpha val="43137"/>
                    </a:srgbClr>
                  </a:outerShdw>
                </a:effectLst>
              </a:rPr>
              <a:t>Services</a:t>
            </a:r>
            <a:endParaRPr lang="en-US" sz="2800" dirty="0">
              <a:solidFill>
                <a:schemeClr val="bg2">
                  <a:lumMod val="65000"/>
                  <a:lumOff val="35000"/>
                </a:schemeClr>
              </a:solidFill>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extLst>
      <p:ext uri="{BB962C8B-B14F-4D97-AF65-F5344CB8AC3E}">
        <p14:creationId xmlns:p14="http://schemas.microsoft.com/office/powerpoint/2010/main" val="2030969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388" y="1484313"/>
            <a:ext cx="3382962" cy="3457575"/>
          </a:xfrm>
        </p:spPr>
        <p:txBody>
          <a:bodyPr/>
          <a:lstStyle/>
          <a:p>
            <a:pPr>
              <a:defRPr/>
            </a:pPr>
            <a:r>
              <a:rPr lang="en-US" dirty="0" smtClean="0">
                <a:effectLst>
                  <a:outerShdw blurRad="38100" dist="38100" dir="2700000" algn="tl">
                    <a:srgbClr val="000000">
                      <a:alpha val="43137"/>
                    </a:srgbClr>
                  </a:outerShdw>
                </a:effectLst>
              </a:rPr>
              <a:t>CAS ONLINE Text Structure Query</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
        <p:nvSpPr>
          <p:cNvPr id="15364" name="Rectangle 7"/>
          <p:cNvSpPr>
            <a:spLocks noChangeArrowheads="1"/>
          </p:cNvSpPr>
          <p:nvPr/>
        </p:nvSpPr>
        <p:spPr bwMode="auto">
          <a:xfrm>
            <a:off x="3708400" y="476250"/>
            <a:ext cx="4824413" cy="5811838"/>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1536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25" y="584200"/>
            <a:ext cx="4670425" cy="55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1972-1976 Information Scientist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1976-1979 Senior </a:t>
            </a:r>
            <a:r>
              <a:rPr lang="en-US" sz="2800" dirty="0" smtClean="0">
                <a:solidFill>
                  <a:schemeClr val="bg2">
                    <a:lumMod val="50000"/>
                    <a:lumOff val="50000"/>
                  </a:schemeClr>
                </a:solidFill>
                <a:effectLst>
                  <a:outerShdw blurRad="38100" dist="38100" dir="2700000" algn="tl">
                    <a:srgbClr val="000000">
                      <a:alpha val="43137"/>
                    </a:srgbClr>
                  </a:outerShdw>
                </a:effectLst>
              </a:rPr>
              <a:t>Information Scientist </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	</a:t>
            </a:r>
            <a:r>
              <a:rPr lang="en-US" sz="2800" dirty="0" smtClean="0">
                <a:solidFill>
                  <a:schemeClr val="bg2">
                    <a:lumMod val="50000"/>
                    <a:lumOff val="50000"/>
                  </a:schemeClr>
                </a:solidFill>
                <a:effectLst>
                  <a:outerShdw blurRad="38100" dist="38100" dir="2700000" algn="tl">
                    <a:srgbClr val="000000">
                      <a:alpha val="43137"/>
                    </a:srgbClr>
                  </a:outerShdw>
                </a:effectLst>
              </a:rPr>
              <a:t>	and </a:t>
            </a:r>
            <a:r>
              <a:rPr lang="en-US" sz="2800" dirty="0">
                <a:solidFill>
                  <a:schemeClr val="bg2">
                    <a:lumMod val="50000"/>
                    <a:lumOff val="50000"/>
                  </a:schemeClr>
                </a:solidFill>
                <a:effectLst>
                  <a:outerShdw blurRad="38100" dist="38100" dir="2700000" algn="tl">
                    <a:srgbClr val="000000">
                      <a:alpha val="43137"/>
                    </a:srgbClr>
                  </a:outerShdw>
                </a:effectLst>
              </a:rPr>
              <a:t>Systems Analyst</a:t>
            </a:r>
          </a:p>
          <a:p>
            <a:pPr marL="0" indent="0">
              <a:buFontTx/>
              <a:buNone/>
              <a:defRPr/>
            </a:pPr>
            <a:r>
              <a:rPr lang="en-US" sz="2800" dirty="0">
                <a:effectLst>
                  <a:outerShdw blurRad="38100" dist="38100" dir="2700000" algn="tl">
                    <a:srgbClr val="000000">
                      <a:alpha val="43137"/>
                    </a:srgbClr>
                  </a:outerShdw>
                </a:effectLst>
              </a:rPr>
              <a:t>1979-1984 Senior Systems </a:t>
            </a:r>
            <a:r>
              <a:rPr lang="en-US" sz="2800" dirty="0" smtClean="0">
                <a:effectLst>
                  <a:outerShdw blurRad="38100" dist="38100" dir="2700000" algn="tl">
                    <a:srgbClr val="000000">
                      <a:alpha val="43137"/>
                    </a:srgbClr>
                  </a:outerShdw>
                </a:effectLst>
              </a:rPr>
              <a:t>Analyst</a:t>
            </a:r>
          </a:p>
          <a:p>
            <a:pPr marL="0" indent="0">
              <a:buFontTx/>
              <a:buNone/>
              <a:defRPr/>
            </a:pPr>
            <a:r>
              <a:rPr lang="en-US" sz="2800" dirty="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	and </a:t>
            </a:r>
            <a:r>
              <a:rPr lang="en-US" sz="2800" dirty="0">
                <a:effectLst>
                  <a:outerShdw blurRad="38100" dist="38100" dir="2700000" algn="tl">
                    <a:srgbClr val="000000">
                      <a:alpha val="43137"/>
                    </a:srgbClr>
                  </a:outerShdw>
                </a:effectLst>
              </a:rPr>
              <a:t>Project Manager</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1984-1986 Manager, Research Information</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1986-1992 Manager, Information </a:t>
            </a:r>
            <a:r>
              <a:rPr lang="en-US" sz="2800" dirty="0" smtClean="0">
                <a:solidFill>
                  <a:schemeClr val="bg2">
                    <a:lumMod val="50000"/>
                    <a:lumOff val="50000"/>
                  </a:schemeClr>
                </a:solidFill>
                <a:effectLst>
                  <a:outerShdw blurRad="38100" dist="38100" dir="2700000" algn="tl">
                    <a:srgbClr val="000000">
                      <a:alpha val="43137"/>
                    </a:srgbClr>
                  </a:outerShdw>
                </a:effectLst>
              </a:rPr>
              <a:t>Services</a:t>
            </a:r>
            <a:endParaRPr lang="en-US" sz="2800" dirty="0">
              <a:solidFill>
                <a:schemeClr val="bg2">
                  <a:lumMod val="50000"/>
                  <a:lumOff val="50000"/>
                </a:schemeClr>
              </a:solidFill>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extLst>
      <p:ext uri="{BB962C8B-B14F-4D97-AF65-F5344CB8AC3E}">
        <p14:creationId xmlns:p14="http://schemas.microsoft.com/office/powerpoint/2010/main" val="33119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2656"/>
            <a:ext cx="7772400" cy="1143000"/>
          </a:xfrm>
        </p:spPr>
        <p:txBody>
          <a:bodyPr/>
          <a:lstStyle/>
          <a:p>
            <a:pPr>
              <a:defRPr/>
            </a:pPr>
            <a:r>
              <a:rPr lang="en-US" sz="4000" dirty="0" smtClean="0">
                <a:effectLst>
                  <a:outerShdw blurRad="38100" dist="38100" dir="2700000" algn="tl">
                    <a:srgbClr val="000000">
                      <a:alpha val="43137"/>
                    </a:srgbClr>
                  </a:outerShdw>
                </a:effectLst>
              </a:rPr>
              <a:t>Chemical Structure Representation</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99592" y="1772816"/>
            <a:ext cx="7416824" cy="3528392"/>
          </a:xfrm>
        </p:spPr>
        <p:txBody>
          <a:bodyPr/>
          <a:lstStyle/>
          <a:p>
            <a:pPr>
              <a:defRPr/>
            </a:pPr>
            <a:r>
              <a:rPr lang="en-US" dirty="0" smtClean="0">
                <a:effectLst>
                  <a:outerShdw blurRad="38100" dist="38100" dir="2700000" algn="tl">
                    <a:srgbClr val="000000">
                      <a:alpha val="43137"/>
                    </a:srgbClr>
                  </a:outerShdw>
                </a:effectLst>
              </a:rPr>
              <a:t>Fragment codes</a:t>
            </a:r>
          </a:p>
          <a:p>
            <a:pPr marL="0" indent="0">
              <a:buFontTx/>
              <a:buNone/>
              <a:defRPr/>
            </a:pPr>
            <a:r>
              <a:rPr lang="en-US" dirty="0" smtClean="0">
                <a:effectLst>
                  <a:outerShdw blurRad="38100" dist="38100" dir="2700000" algn="tl">
                    <a:srgbClr val="000000">
                      <a:alpha val="43137"/>
                    </a:srgbClr>
                  </a:outerShdw>
                </a:effectLst>
              </a:rPr>
              <a:t>	Derwent, GREMAS, BASIC etc.</a:t>
            </a:r>
          </a:p>
          <a:p>
            <a:pPr>
              <a:defRPr/>
            </a:pPr>
            <a:r>
              <a:rPr lang="en-US" dirty="0" smtClean="0">
                <a:effectLst>
                  <a:outerShdw blurRad="38100" dist="38100" dir="2700000" algn="tl">
                    <a:srgbClr val="000000">
                      <a:alpha val="43137"/>
                    </a:srgbClr>
                  </a:outerShdw>
                </a:effectLst>
              </a:rPr>
              <a:t>Notations</a:t>
            </a:r>
          </a:p>
          <a:p>
            <a:pPr marL="0" indent="0">
              <a:buFontTx/>
              <a:buNone/>
              <a:defRPr/>
            </a:pP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Wiswesser</a:t>
            </a:r>
            <a:r>
              <a:rPr lang="en-US" dirty="0" smtClean="0">
                <a:effectLst>
                  <a:outerShdw blurRad="38100" dist="38100" dir="2700000" algn="tl">
                    <a:srgbClr val="000000">
                      <a:alpha val="43137"/>
                    </a:srgbClr>
                  </a:outerShdw>
                </a:effectLst>
              </a:rPr>
              <a:t> Line Notation (WLN)</a:t>
            </a:r>
          </a:p>
          <a:p>
            <a:pPr marL="0" indent="0">
              <a:buFontTx/>
              <a:buNone/>
              <a:defRPr/>
            </a:pP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Dyson/IUPAC, SMILES, 	SLN etc.</a:t>
            </a:r>
          </a:p>
          <a:p>
            <a:pPr>
              <a:defRPr/>
            </a:pPr>
            <a:r>
              <a:rPr lang="en-US" dirty="0" smtClean="0">
                <a:effectLst>
                  <a:outerShdw blurRad="38100" dist="38100" dir="2700000" algn="tl">
                    <a:srgbClr val="000000">
                      <a:alpha val="43137"/>
                    </a:srgbClr>
                  </a:outerShdw>
                </a:effectLst>
              </a:rPr>
              <a:t>Connection tables</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
        <p:nvSpPr>
          <p:cNvPr id="6" name="Rectangle 5"/>
          <p:cNvSpPr/>
          <p:nvPr/>
        </p:nvSpPr>
        <p:spPr>
          <a:xfrm>
            <a:off x="1993900" y="5445125"/>
            <a:ext cx="6680200" cy="646113"/>
          </a:xfrm>
          <a:prstGeom prst="rect">
            <a:avLst/>
          </a:prstGeom>
        </p:spPr>
        <p:txBody>
          <a:bodyPr>
            <a:spAutoFit/>
          </a:bodyPr>
          <a:lstStyle/>
          <a:p>
            <a:pPr eaLnBrk="0" hangingPunct="0">
              <a:defRPr/>
            </a:pPr>
            <a:r>
              <a:rPr lang="en-US" sz="1800" dirty="0">
                <a:solidFill>
                  <a:schemeClr val="accent2"/>
                </a:solidFill>
                <a:effectLst>
                  <a:outerShdw blurRad="38100" dist="38100" dir="2700000" algn="tl">
                    <a:srgbClr val="000000">
                      <a:alpha val="43137"/>
                    </a:srgbClr>
                  </a:outerShdw>
                </a:effectLst>
              </a:rPr>
              <a:t>Warr, W. A. Representation of chemical structures. </a:t>
            </a:r>
            <a:r>
              <a:rPr lang="en-US" sz="1800" i="1" dirty="0">
                <a:solidFill>
                  <a:schemeClr val="accent2"/>
                </a:solidFill>
                <a:effectLst>
                  <a:outerShdw blurRad="38100" dist="38100" dir="2700000" algn="tl">
                    <a:srgbClr val="000000">
                      <a:alpha val="43137"/>
                    </a:srgbClr>
                  </a:outerShdw>
                </a:effectLst>
              </a:rPr>
              <a:t>Wiley </a:t>
            </a:r>
            <a:r>
              <a:rPr lang="en-US" sz="1800" i="1" dirty="0" err="1">
                <a:solidFill>
                  <a:schemeClr val="accent2"/>
                </a:solidFill>
                <a:effectLst>
                  <a:outerShdw blurRad="38100" dist="38100" dir="2700000" algn="tl">
                    <a:srgbClr val="000000">
                      <a:alpha val="43137"/>
                    </a:srgbClr>
                  </a:outerShdw>
                </a:effectLst>
              </a:rPr>
              <a:t>Interdiscip</a:t>
            </a:r>
            <a:r>
              <a:rPr lang="en-US" sz="1800" i="1" dirty="0">
                <a:solidFill>
                  <a:schemeClr val="accent2"/>
                </a:solidFill>
                <a:effectLst>
                  <a:outerShdw blurRad="38100" dist="38100" dir="2700000" algn="tl">
                    <a:srgbClr val="000000">
                      <a:alpha val="43137"/>
                    </a:srgbClr>
                  </a:outerShdw>
                </a:effectLst>
              </a:rPr>
              <a:t>. Rev.: </a:t>
            </a:r>
            <a:r>
              <a:rPr lang="en-US" sz="1800" i="1" dirty="0" err="1">
                <a:solidFill>
                  <a:schemeClr val="accent2"/>
                </a:solidFill>
                <a:effectLst>
                  <a:outerShdw blurRad="38100" dist="38100" dir="2700000" algn="tl">
                    <a:srgbClr val="000000">
                      <a:alpha val="43137"/>
                    </a:srgbClr>
                  </a:outerShdw>
                </a:effectLst>
              </a:rPr>
              <a:t>Comput</a:t>
            </a:r>
            <a:r>
              <a:rPr lang="en-US" sz="1800" i="1" dirty="0">
                <a:solidFill>
                  <a:schemeClr val="accent2"/>
                </a:solidFill>
                <a:effectLst>
                  <a:outerShdw blurRad="38100" dist="38100" dir="2700000" algn="tl">
                    <a:srgbClr val="000000">
                      <a:alpha val="43137"/>
                    </a:srgbClr>
                  </a:outerShdw>
                </a:effectLst>
              </a:rPr>
              <a:t>. Mol. Sci.</a:t>
            </a:r>
            <a:r>
              <a:rPr lang="en-US" sz="1800" dirty="0">
                <a:solidFill>
                  <a:schemeClr val="accent2"/>
                </a:solidFill>
                <a:effectLst>
                  <a:outerShdw blurRad="38100" dist="38100" dir="2700000" algn="tl">
                    <a:srgbClr val="000000">
                      <a:alpha val="43137"/>
                    </a:srgbClr>
                  </a:outerShdw>
                </a:effectLst>
              </a:rPr>
              <a:t> </a:t>
            </a:r>
            <a:r>
              <a:rPr lang="en-US" sz="1800" b="1" dirty="0">
                <a:solidFill>
                  <a:schemeClr val="accent2"/>
                </a:solidFill>
                <a:effectLst>
                  <a:outerShdw blurRad="38100" dist="38100" dir="2700000" algn="tl">
                    <a:srgbClr val="000000">
                      <a:alpha val="43137"/>
                    </a:srgbClr>
                  </a:outerShdw>
                </a:effectLst>
              </a:rPr>
              <a:t>2011</a:t>
            </a:r>
            <a:r>
              <a:rPr lang="en-US" sz="1800" dirty="0">
                <a:solidFill>
                  <a:schemeClr val="accent2"/>
                </a:solidFill>
                <a:effectLst>
                  <a:outerShdw blurRad="38100" dist="38100" dir="2700000" algn="tl">
                    <a:srgbClr val="000000">
                      <a:alpha val="43137"/>
                    </a:srgbClr>
                  </a:outerShdw>
                </a:effectLst>
              </a:rPr>
              <a:t>, </a:t>
            </a:r>
            <a:r>
              <a:rPr lang="en-US" sz="1800" i="1" dirty="0">
                <a:solidFill>
                  <a:schemeClr val="accent2"/>
                </a:solidFill>
                <a:effectLst>
                  <a:outerShdw blurRad="38100" dist="38100" dir="2700000" algn="tl">
                    <a:srgbClr val="000000">
                      <a:alpha val="43137"/>
                    </a:srgbClr>
                  </a:outerShdw>
                </a:effectLst>
              </a:rPr>
              <a:t>1</a:t>
            </a:r>
            <a:r>
              <a:rPr lang="en-US" sz="1800" dirty="0">
                <a:solidFill>
                  <a:schemeClr val="accent2"/>
                </a:solidFill>
                <a:effectLst>
                  <a:outerShdw blurRad="38100" dist="38100" dir="2700000" algn="tl">
                    <a:srgbClr val="000000">
                      <a:alpha val="43137"/>
                    </a:srgbClr>
                  </a:outerShdw>
                </a:effectLst>
              </a:rPr>
              <a:t>(4), 557-579.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772400" cy="1143000"/>
          </a:xfrm>
        </p:spPr>
        <p:txBody>
          <a:bodyPr/>
          <a:lstStyle/>
          <a:p>
            <a:pPr>
              <a:defRPr/>
            </a:pPr>
            <a:r>
              <a:rPr lang="en-US" dirty="0" smtClean="0">
                <a:effectLst>
                  <a:outerShdw blurRad="38100" dist="38100" dir="2700000" algn="tl">
                    <a:srgbClr val="000000">
                      <a:alpha val="43137"/>
                    </a:srgbClr>
                  </a:outerShdw>
                </a:effectLst>
              </a:rPr>
              <a:t>Structure Search</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1835696" y="1772816"/>
            <a:ext cx="5688632" cy="4104456"/>
          </a:xfrm>
        </p:spPr>
        <p:txBody>
          <a:bodyPr/>
          <a:lstStyle/>
          <a:p>
            <a:pPr>
              <a:defRPr/>
            </a:pPr>
            <a:r>
              <a:rPr lang="en-US" dirty="0" smtClean="0">
                <a:effectLst>
                  <a:outerShdw blurRad="38100" dist="38100" dir="2700000" algn="tl">
                    <a:srgbClr val="000000">
                      <a:alpha val="43137"/>
                    </a:srgbClr>
                  </a:outerShdw>
                </a:effectLst>
              </a:rPr>
              <a:t>Exact search</a:t>
            </a:r>
          </a:p>
          <a:p>
            <a:pPr>
              <a:defRPr/>
            </a:pPr>
            <a:r>
              <a:rPr lang="en-US" dirty="0" smtClean="0">
                <a:effectLst>
                  <a:outerShdw blurRad="38100" dist="38100" dir="2700000" algn="tl">
                    <a:srgbClr val="000000">
                      <a:alpha val="43137"/>
                    </a:srgbClr>
                  </a:outerShdw>
                </a:effectLst>
              </a:rPr>
              <a:t>Substructure search </a:t>
            </a:r>
          </a:p>
          <a:p>
            <a:pPr>
              <a:defRPr/>
            </a:pPr>
            <a:r>
              <a:rPr lang="en-US" dirty="0" smtClean="0">
                <a:effectLst>
                  <a:outerShdw blurRad="38100" dist="38100" dir="2700000" algn="tl">
                    <a:srgbClr val="000000">
                      <a:alpha val="43137"/>
                    </a:srgbClr>
                  </a:outerShdw>
                </a:effectLst>
              </a:rPr>
              <a:t>Similarity search</a:t>
            </a:r>
          </a:p>
          <a:p>
            <a:pPr>
              <a:defRPr/>
            </a:pPr>
            <a:r>
              <a:rPr lang="en-US" dirty="0" smtClean="0">
                <a:effectLst>
                  <a:outerShdw blurRad="38100" dist="38100" dir="2700000" algn="tl">
                    <a:srgbClr val="000000">
                      <a:alpha val="43137"/>
                    </a:srgbClr>
                  </a:outerShdw>
                </a:effectLst>
              </a:rPr>
              <a:t>Superstructure search</a:t>
            </a:r>
          </a:p>
          <a:p>
            <a:pPr>
              <a:defRPr/>
            </a:pPr>
            <a:r>
              <a:rPr lang="en-US" dirty="0" smtClean="0">
                <a:effectLst>
                  <a:outerShdw blurRad="38100" dist="38100" dir="2700000" algn="tl">
                    <a:srgbClr val="000000">
                      <a:alpha val="43137"/>
                    </a:srgbClr>
                  </a:outerShdw>
                </a:effectLst>
              </a:rPr>
              <a:t>Generic (“</a:t>
            </a:r>
            <a:r>
              <a:rPr lang="en-US" dirty="0" err="1" smtClean="0">
                <a:effectLst>
                  <a:outerShdw blurRad="38100" dist="38100" dir="2700000" algn="tl">
                    <a:srgbClr val="000000">
                      <a:alpha val="43137"/>
                    </a:srgbClr>
                  </a:outerShdw>
                </a:effectLst>
              </a:rPr>
              <a:t>Markush</a:t>
            </a:r>
            <a:r>
              <a:rPr lang="en-US" dirty="0" smtClean="0">
                <a:effectLst>
                  <a:outerShdw blurRad="38100" dist="38100" dir="2700000" algn="tl">
                    <a:srgbClr val="000000">
                      <a:alpha val="43137"/>
                    </a:srgbClr>
                  </a:outerShdw>
                </a:effectLst>
              </a:rPr>
              <a:t>”) search</a:t>
            </a:r>
          </a:p>
          <a:p>
            <a:pPr>
              <a:defRPr/>
            </a:pPr>
            <a:r>
              <a:rPr lang="en-US" dirty="0" smtClean="0">
                <a:effectLst>
                  <a:outerShdw blurRad="38100" dist="38100" dir="2700000" algn="tl">
                    <a:srgbClr val="000000">
                      <a:alpha val="43137"/>
                    </a:srgbClr>
                  </a:outerShdw>
                </a:effectLst>
              </a:rPr>
              <a:t>Reaction search</a:t>
            </a:r>
          </a:p>
          <a:p>
            <a:pPr>
              <a:defRPr/>
            </a:pPr>
            <a:r>
              <a:rPr lang="en-US" dirty="0" smtClean="0">
                <a:effectLst>
                  <a:outerShdw blurRad="38100" dist="38100" dir="2700000" algn="tl">
                    <a:srgbClr val="000000">
                      <a:alpha val="43137"/>
                    </a:srgbClr>
                  </a:outerShdw>
                </a:effectLst>
              </a:rPr>
              <a:t>3D search</a:t>
            </a:r>
          </a:p>
        </p:txBody>
      </p:sp>
      <p:sp>
        <p:nvSpPr>
          <p:cNvPr id="3" name="Date Placeholder 2"/>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14288"/>
            <a:ext cx="7772400" cy="1143000"/>
          </a:xfrm>
        </p:spPr>
        <p:txBody>
          <a:bodyPr/>
          <a:lstStyle/>
          <a:p>
            <a:pPr>
              <a:defRPr/>
            </a:pPr>
            <a:r>
              <a:rPr lang="en-US" sz="3200" dirty="0" smtClean="0">
                <a:effectLst>
                  <a:outerShdw blurRad="38100" dist="38100" dir="2700000" algn="tl">
                    <a:srgbClr val="000000">
                      <a:alpha val="43137"/>
                    </a:srgbClr>
                  </a:outerShdw>
                </a:effectLst>
              </a:rPr>
              <a:t>Structure Search </a:t>
            </a:r>
            <a:r>
              <a:rPr lang="en-US" sz="3200" dirty="0">
                <a:effectLst>
                  <a:outerShdw blurRad="38100" dist="38100" dir="2700000" algn="tl">
                    <a:srgbClr val="000000">
                      <a:alpha val="43137"/>
                    </a:srgbClr>
                  </a:outerShdw>
                </a:effectLst>
              </a:rPr>
              <a:t>S</a:t>
            </a:r>
            <a:r>
              <a:rPr lang="en-US" sz="3200" dirty="0" smtClean="0">
                <a:effectLst>
                  <a:outerShdw blurRad="38100" dist="38100" dir="2700000" algn="tl">
                    <a:srgbClr val="000000">
                      <a:alpha val="43137"/>
                    </a:srgbClr>
                  </a:outerShdw>
                </a:effectLst>
              </a:rPr>
              <a:t>ystems</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771775" y="1341438"/>
            <a:ext cx="3671888" cy="4679950"/>
          </a:xfrm>
        </p:spPr>
        <p:txBody>
          <a:bodyPr/>
          <a:lstStyle/>
          <a:p>
            <a:pPr>
              <a:defRPr/>
            </a:pPr>
            <a:r>
              <a:rPr lang="en-US" sz="2000" dirty="0" smtClean="0">
                <a:effectLst>
                  <a:outerShdw blurRad="38100" dist="38100" dir="2700000" algn="tl">
                    <a:srgbClr val="000000">
                      <a:alpha val="43137"/>
                    </a:srgbClr>
                  </a:outerShdw>
                </a:effectLst>
              </a:rPr>
              <a:t>CROSSBOW (1970s)</a:t>
            </a:r>
          </a:p>
          <a:p>
            <a:pPr>
              <a:defRPr/>
            </a:pPr>
            <a:r>
              <a:rPr lang="en-US" sz="2000" dirty="0" smtClean="0">
                <a:effectLst>
                  <a:outerShdw blurRad="38100" dist="38100" dir="2700000" algn="tl">
                    <a:srgbClr val="000000">
                      <a:alpha val="43137"/>
                    </a:srgbClr>
                  </a:outerShdw>
                </a:effectLst>
              </a:rPr>
              <a:t>SANSS (1972-1990)</a:t>
            </a:r>
          </a:p>
          <a:p>
            <a:pPr>
              <a:defRPr/>
            </a:pPr>
            <a:r>
              <a:rPr lang="en-US" sz="2000" dirty="0" smtClean="0">
                <a:effectLst>
                  <a:outerShdw blurRad="38100" dist="38100" dir="2700000" algn="tl">
                    <a:srgbClr val="000000">
                      <a:alpha val="43137"/>
                    </a:srgbClr>
                  </a:outerShdw>
                </a:effectLst>
              </a:rPr>
              <a:t>HTSS</a:t>
            </a:r>
          </a:p>
          <a:p>
            <a:pPr>
              <a:defRPr/>
            </a:pPr>
            <a:r>
              <a:rPr lang="en-US" sz="2000" dirty="0" smtClean="0">
                <a:effectLst>
                  <a:outerShdw blurRad="38100" dist="38100" dir="2700000" algn="tl">
                    <a:srgbClr val="000000">
                      <a:alpha val="43137"/>
                    </a:srgbClr>
                  </a:outerShdw>
                </a:effectLst>
              </a:rPr>
              <a:t>DARC</a:t>
            </a:r>
          </a:p>
          <a:p>
            <a:pPr>
              <a:defRPr/>
            </a:pPr>
            <a:r>
              <a:rPr lang="en-US" sz="2000" dirty="0" smtClean="0">
                <a:effectLst>
                  <a:outerShdw blurRad="38100" dist="38100" dir="2700000" algn="tl">
                    <a:srgbClr val="000000">
                      <a:alpha val="43137"/>
                    </a:srgbClr>
                  </a:outerShdw>
                </a:effectLst>
              </a:rPr>
              <a:t>RS</a:t>
            </a:r>
            <a:r>
              <a:rPr lang="en-US" sz="2000" baseline="30000" dirty="0" smtClean="0">
                <a:effectLst>
                  <a:outerShdw blurRad="38100" dist="38100" dir="2700000" algn="tl">
                    <a:srgbClr val="000000">
                      <a:alpha val="43137"/>
                    </a:srgbClr>
                  </a:outerShdw>
                </a:effectLst>
              </a:rPr>
              <a:t>3</a:t>
            </a:r>
          </a:p>
          <a:p>
            <a:pPr>
              <a:defRPr/>
            </a:pPr>
            <a:r>
              <a:rPr lang="en-US" sz="2000" dirty="0" smtClean="0">
                <a:effectLst>
                  <a:outerShdw blurRad="38100" dist="38100" dir="2700000" algn="tl">
                    <a:srgbClr val="000000">
                      <a:alpha val="43137"/>
                    </a:srgbClr>
                  </a:outerShdw>
                </a:effectLst>
              </a:rPr>
              <a:t>S4</a:t>
            </a:r>
          </a:p>
          <a:p>
            <a:pPr>
              <a:defRPr/>
            </a:pPr>
            <a:r>
              <a:rPr lang="en-US" sz="2000" dirty="0" smtClean="0">
                <a:effectLst>
                  <a:outerShdw blurRad="38100" dist="38100" dir="2700000" algn="tl">
                    <a:srgbClr val="000000">
                      <a:alpha val="43137"/>
                    </a:srgbClr>
                  </a:outerShdw>
                </a:effectLst>
              </a:rPr>
              <a:t>CAS REGISTRY MVSSS</a:t>
            </a:r>
          </a:p>
          <a:p>
            <a:pPr>
              <a:defRPr/>
            </a:pPr>
            <a:r>
              <a:rPr lang="en-US" sz="2000" dirty="0" err="1">
                <a:effectLst>
                  <a:outerShdw blurRad="38100" dist="38100" dir="2700000" algn="tl">
                    <a:srgbClr val="000000">
                      <a:alpha val="43137"/>
                    </a:srgbClr>
                  </a:outerShdw>
                </a:effectLst>
              </a:rPr>
              <a:t>SciFinder</a:t>
            </a:r>
            <a:endParaRPr lang="en-US" sz="2000" dirty="0">
              <a:effectLst>
                <a:outerShdw blurRad="38100" dist="38100" dir="2700000" algn="tl">
                  <a:srgbClr val="000000">
                    <a:alpha val="43137"/>
                  </a:srgbClr>
                </a:outerShdw>
              </a:effectLst>
            </a:endParaRPr>
          </a:p>
          <a:p>
            <a:pPr>
              <a:defRPr/>
            </a:pPr>
            <a:r>
              <a:rPr lang="en-US" sz="2000" dirty="0" smtClean="0">
                <a:effectLst>
                  <a:outerShdw blurRad="38100" dist="38100" dir="2700000" algn="tl">
                    <a:srgbClr val="000000">
                      <a:alpha val="43137"/>
                    </a:srgbClr>
                  </a:outerShdw>
                </a:effectLst>
              </a:rPr>
              <a:t>MACCS/ISIS</a:t>
            </a:r>
          </a:p>
          <a:p>
            <a:pPr>
              <a:defRPr/>
            </a:pPr>
            <a:r>
              <a:rPr lang="en-US" sz="2000" dirty="0" err="1" smtClean="0">
                <a:effectLst>
                  <a:outerShdw blurRad="38100" dist="38100" dir="2700000" algn="tl">
                    <a:srgbClr val="000000">
                      <a:alpha val="43137"/>
                    </a:srgbClr>
                  </a:outerShdw>
                </a:effectLst>
              </a:rPr>
              <a:t>ChemAxon</a:t>
            </a:r>
            <a:r>
              <a:rPr lang="en-US" sz="2000" dirty="0" smtClean="0">
                <a:effectLst>
                  <a:outerShdw blurRad="38100" dist="38100" dir="2700000" algn="tl">
                    <a:srgbClr val="000000">
                      <a:alpha val="43137"/>
                    </a:srgbClr>
                  </a:outerShdw>
                </a:effectLst>
              </a:rPr>
              <a:t> </a:t>
            </a:r>
            <a:r>
              <a:rPr lang="en-US" sz="2000" dirty="0" err="1" smtClean="0">
                <a:effectLst>
                  <a:outerShdw blurRad="38100" dist="38100" dir="2700000" algn="tl">
                    <a:srgbClr val="000000">
                      <a:alpha val="43137"/>
                    </a:srgbClr>
                  </a:outerShdw>
                </a:effectLst>
              </a:rPr>
              <a:t>JChem</a:t>
            </a:r>
            <a:endParaRPr lang="en-US" sz="2000" dirty="0" smtClean="0">
              <a:effectLst>
                <a:outerShdw blurRad="38100" dist="38100" dir="2700000" algn="tl">
                  <a:srgbClr val="000000">
                    <a:alpha val="43137"/>
                  </a:srgbClr>
                </a:outerShdw>
              </a:effectLst>
            </a:endParaRPr>
          </a:p>
          <a:p>
            <a:pPr>
              <a:defRPr/>
            </a:pPr>
            <a:r>
              <a:rPr lang="en-US" sz="2000" dirty="0" err="1" smtClean="0">
                <a:effectLst>
                  <a:outerShdw blurRad="38100" dist="38100" dir="2700000" algn="tl">
                    <a:srgbClr val="000000">
                      <a:alpha val="43137"/>
                    </a:srgbClr>
                  </a:outerShdw>
                </a:effectLst>
              </a:rPr>
              <a:t>OpenEye</a:t>
            </a:r>
            <a:r>
              <a:rPr lang="en-US" sz="2000" dirty="0" smtClean="0">
                <a:effectLst>
                  <a:outerShdw blurRad="38100" dist="38100" dir="2700000" algn="tl">
                    <a:srgbClr val="000000">
                      <a:alpha val="43137"/>
                    </a:srgbClr>
                  </a:outerShdw>
                </a:effectLst>
              </a:rPr>
              <a:t> </a:t>
            </a:r>
            <a:r>
              <a:rPr lang="en-US" sz="2000" dirty="0" err="1" smtClean="0">
                <a:effectLst>
                  <a:outerShdw blurRad="38100" dist="38100" dir="2700000" algn="tl">
                    <a:srgbClr val="000000">
                      <a:alpha val="43137"/>
                    </a:srgbClr>
                  </a:outerShdw>
                </a:effectLst>
              </a:rPr>
              <a:t>OEChem</a:t>
            </a:r>
            <a:endParaRPr lang="en-US" sz="2000" dirty="0" smtClean="0">
              <a:effectLst>
                <a:outerShdw blurRad="38100" dist="38100" dir="2700000" algn="tl">
                  <a:srgbClr val="000000">
                    <a:alpha val="43137"/>
                  </a:srgbClr>
                </a:outerShdw>
              </a:effectLst>
            </a:endParaRPr>
          </a:p>
          <a:p>
            <a:pPr>
              <a:defRPr/>
            </a:pPr>
            <a:r>
              <a:rPr lang="en-US" sz="2000" dirty="0" smtClean="0">
                <a:effectLst>
                  <a:outerShdw blurRad="38100" dist="38100" dir="2700000" algn="tl">
                    <a:srgbClr val="000000">
                      <a:alpha val="43137"/>
                    </a:srgbClr>
                  </a:outerShdw>
                </a:effectLst>
              </a:rPr>
              <a:t>etc.</a:t>
            </a:r>
          </a:p>
          <a:p>
            <a:pPr marL="0" indent="0">
              <a:buFontTx/>
              <a:buNone/>
              <a:defRPr/>
            </a:pPr>
            <a:endParaRPr lang="en-US" sz="28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3375"/>
            <a:ext cx="7772400" cy="1143000"/>
          </a:xfrm>
        </p:spPr>
        <p:txBody>
          <a:bodyPr/>
          <a:lstStyle/>
          <a:p>
            <a:pPr>
              <a:defRPr/>
            </a:pPr>
            <a:r>
              <a:rPr lang="en-US" dirty="0" err="1" smtClean="0">
                <a:effectLst>
                  <a:outerShdw blurRad="38100" dist="38100" dir="2700000" algn="tl">
                    <a:srgbClr val="000000">
                      <a:alpha val="43137"/>
                    </a:srgbClr>
                  </a:outerShdw>
                </a:effectLst>
              </a:rPr>
              <a:t>Moi</a:t>
            </a:r>
            <a:r>
              <a:rPr lang="en-US"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3075" name="Rectangle 5"/>
          <p:cNvSpPr>
            <a:spLocks noChangeArrowheads="1"/>
          </p:cNvSpPr>
          <p:nvPr/>
        </p:nvSpPr>
        <p:spPr bwMode="auto">
          <a:xfrm>
            <a:off x="2555875" y="1628775"/>
            <a:ext cx="4032250" cy="4032250"/>
          </a:xfrm>
          <a:prstGeom prst="rect">
            <a:avLst/>
          </a:prstGeom>
          <a:solidFill>
            <a:schemeClr val="tx2"/>
          </a:solidFill>
          <a:ln w="12700" algn="ctr">
            <a:solidFill>
              <a:schemeClr val="bg2"/>
            </a:solidFill>
            <a:round/>
            <a:headEnd type="none" w="sm" len="sm"/>
            <a:tailEnd type="none" w="sm" len="sm"/>
          </a:ln>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endParaRPr lang="en-US" altLang="en-US"/>
          </a:p>
        </p:txBody>
      </p:sp>
      <p:pic>
        <p:nvPicPr>
          <p:cNvPr id="307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27313" y="1700213"/>
            <a:ext cx="3917950" cy="3900487"/>
          </a:xfrm>
        </p:spPr>
      </p:pic>
      <p:sp>
        <p:nvSpPr>
          <p:cNvPr id="4" name="Date Placeholder 3"/>
          <p:cNvSpPr>
            <a:spLocks noGrp="1"/>
          </p:cNvSpPr>
          <p:nvPr>
            <p:ph type="dt" sz="quarter" idx="10"/>
          </p:nvPr>
        </p:nvSpPr>
        <p:spPr/>
        <p:txBody>
          <a:bodyPr/>
          <a:lstStyle/>
          <a:p>
            <a:pPr>
              <a:defRPr/>
            </a:pPr>
            <a:r>
              <a:rPr lang="en-US" altLang="en-US" smtClean="0"/>
              <a:t>Wendy Warr &amp; Associates</a:t>
            </a:r>
            <a:endParaRPr lang="en-US"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287746" name="Rectangle 2"/>
          <p:cNvSpPr>
            <a:spLocks noGrp="1" noChangeArrowheads="1"/>
          </p:cNvSpPr>
          <p:nvPr>
            <p:ph type="title"/>
          </p:nvPr>
        </p:nvSpPr>
        <p:spPr/>
        <p:txBody>
          <a:bodyPr/>
          <a:lstStyle/>
          <a:p>
            <a:pPr>
              <a:defRPr/>
            </a:pPr>
            <a:r>
              <a:rPr lang="en-US" altLang="en-US" dirty="0" smtClean="0">
                <a:effectLst>
                  <a:outerShdw blurRad="38100" dist="38100" dir="2700000" algn="tl">
                    <a:srgbClr val="000000"/>
                  </a:outerShdw>
                </a:effectLst>
              </a:rPr>
              <a:t>PRIME “Minicomputer”</a:t>
            </a:r>
          </a:p>
        </p:txBody>
      </p:sp>
      <p:grpSp>
        <p:nvGrpSpPr>
          <p:cNvPr id="3" name="Group 2"/>
          <p:cNvGrpSpPr/>
          <p:nvPr/>
        </p:nvGrpSpPr>
        <p:grpSpPr>
          <a:xfrm>
            <a:off x="1963281" y="1899185"/>
            <a:ext cx="5184229" cy="4087093"/>
            <a:chOff x="2124075" y="1916832"/>
            <a:chExt cx="5184229" cy="4087093"/>
          </a:xfrm>
        </p:grpSpPr>
        <p:sp>
          <p:nvSpPr>
            <p:cNvPr id="2" name="Rectangle 1"/>
            <p:cNvSpPr/>
            <p:nvPr/>
          </p:nvSpPr>
          <p:spPr bwMode="auto">
            <a:xfrm>
              <a:off x="2124075" y="1916832"/>
              <a:ext cx="5184229" cy="4087093"/>
            </a:xfrm>
            <a:prstGeom prst="rect">
              <a:avLst/>
            </a:prstGeom>
            <a:solidFill>
              <a:schemeClr val="tx2"/>
            </a:solidFill>
            <a:ln w="12700" cap="flat" cmpd="sng" algn="ctr">
              <a:solidFill>
                <a:schemeClr val="bg2"/>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21508" name="Picture 4" descr="Stuart and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825" y="1972746"/>
              <a:ext cx="50387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Wendy Warr &amp; Associates</a:t>
            </a:r>
          </a:p>
        </p:txBody>
      </p:sp>
      <p:sp>
        <p:nvSpPr>
          <p:cNvPr id="176130" name="Rectangle 2"/>
          <p:cNvSpPr>
            <a:spLocks noGrp="1" noChangeArrowheads="1"/>
          </p:cNvSpPr>
          <p:nvPr>
            <p:ph type="title"/>
          </p:nvPr>
        </p:nvSpPr>
        <p:spPr/>
        <p:txBody>
          <a:bodyPr/>
          <a:lstStyle/>
          <a:p>
            <a:pPr>
              <a:defRPr/>
            </a:pPr>
            <a:r>
              <a:rPr lang="en-US" altLang="en-US" sz="4000" dirty="0" smtClean="0">
                <a:effectLst>
                  <a:outerShdw blurRad="38100" dist="38100" dir="2700000" algn="tl">
                    <a:srgbClr val="000000"/>
                  </a:outerShdw>
                </a:effectLst>
              </a:rPr>
              <a:t>1984 </a:t>
            </a:r>
            <a:r>
              <a:rPr lang="en-US" altLang="en-US" sz="4000" dirty="0">
                <a:effectLst>
                  <a:outerShdw blurRad="38100" dist="38100" dir="2700000" algn="tl">
                    <a:srgbClr val="000000"/>
                  </a:outerShdw>
                </a:effectLst>
              </a:rPr>
              <a:t>VAX 11/750</a:t>
            </a:r>
          </a:p>
        </p:txBody>
      </p:sp>
      <p:sp>
        <p:nvSpPr>
          <p:cNvPr id="176131" name="Rectangle 3"/>
          <p:cNvSpPr>
            <a:spLocks noGrp="1" noChangeArrowheads="1"/>
          </p:cNvSpPr>
          <p:nvPr>
            <p:ph type="body" idx="1"/>
          </p:nvPr>
        </p:nvSpPr>
        <p:spPr>
          <a:xfrm>
            <a:off x="971550" y="1989138"/>
            <a:ext cx="7270750" cy="4114800"/>
          </a:xfrm>
        </p:spPr>
        <p:txBody>
          <a:bodyPr/>
          <a:lstStyle/>
          <a:p>
            <a:pPr>
              <a:defRPr/>
            </a:pPr>
            <a:r>
              <a:rPr lang="en-US" altLang="en-US" dirty="0">
                <a:effectLst>
                  <a:outerShdw blurRad="38100" dist="38100" dir="2700000" algn="tl">
                    <a:srgbClr val="000000"/>
                  </a:outerShdw>
                </a:effectLst>
              </a:rPr>
              <a:t>Clock speed 6 MHz</a:t>
            </a:r>
          </a:p>
          <a:p>
            <a:pPr>
              <a:defRPr/>
            </a:pPr>
            <a:r>
              <a:rPr lang="en-US" altLang="en-US" dirty="0">
                <a:effectLst>
                  <a:outerShdw blurRad="38100" dist="38100" dir="2700000" algn="tl">
                    <a:srgbClr val="000000"/>
                  </a:outerShdw>
                </a:effectLst>
              </a:rPr>
              <a:t>2 Mb memory</a:t>
            </a:r>
          </a:p>
          <a:p>
            <a:pPr>
              <a:defRPr/>
            </a:pPr>
            <a:r>
              <a:rPr lang="en-US" altLang="en-US" dirty="0">
                <a:effectLst>
                  <a:outerShdw blurRad="38100" dist="38100" dir="2700000" algn="tl">
                    <a:srgbClr val="000000"/>
                  </a:outerShdw>
                </a:effectLst>
              </a:rPr>
              <a:t>134 Mb fixed disk</a:t>
            </a:r>
          </a:p>
          <a:p>
            <a:pPr>
              <a:defRPr/>
            </a:pPr>
            <a:r>
              <a:rPr lang="en-US" altLang="en-US" dirty="0">
                <a:effectLst>
                  <a:outerShdw blurRad="38100" dist="38100" dir="2700000" algn="tl">
                    <a:srgbClr val="000000"/>
                  </a:outerShdw>
                </a:effectLst>
              </a:rPr>
              <a:t>Two 67 Mb exchangeable disk drives</a:t>
            </a:r>
          </a:p>
          <a:p>
            <a:pPr>
              <a:defRPr/>
            </a:pPr>
            <a:r>
              <a:rPr lang="en-US" altLang="en-US" dirty="0">
                <a:effectLst>
                  <a:outerShdw blurRad="38100" dist="38100" dir="2700000" algn="tl">
                    <a:srgbClr val="000000"/>
                  </a:outerShdw>
                </a:effectLst>
              </a:rPr>
              <a:t>Shared peripherals</a:t>
            </a:r>
          </a:p>
          <a:p>
            <a:pPr>
              <a:defRPr/>
            </a:pPr>
            <a:r>
              <a:rPr lang="en-US" altLang="en-US" dirty="0">
                <a:effectLst>
                  <a:outerShdw blurRad="38100" dist="38100" dir="2700000" algn="tl">
                    <a:srgbClr val="000000"/>
                  </a:outerShdw>
                </a:effectLst>
              </a:rPr>
              <a:t>£100,000 (1984 </a:t>
            </a:r>
            <a:r>
              <a:rPr lang="en-US" altLang="en-US" dirty="0" smtClean="0">
                <a:effectLst>
                  <a:outerShdw blurRad="38100" dist="38100" dir="2700000" algn="tl">
                    <a:srgbClr val="000000"/>
                  </a:outerShdw>
                </a:effectLst>
              </a:rPr>
              <a:t>price, now £318,767)</a:t>
            </a:r>
            <a:endParaRPr lang="en-US" altLang="en-US" dirty="0">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6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ltLang="en-US"/>
              <a:t>Wendy Warr &amp; Associates</a:t>
            </a:r>
          </a:p>
        </p:txBody>
      </p:sp>
      <p:sp>
        <p:nvSpPr>
          <p:cNvPr id="22531" name="Rectangle 7"/>
          <p:cNvSpPr>
            <a:spLocks noChangeArrowheads="1"/>
          </p:cNvSpPr>
          <p:nvPr/>
        </p:nvSpPr>
        <p:spPr bwMode="auto">
          <a:xfrm>
            <a:off x="1600200" y="2057400"/>
            <a:ext cx="5943600" cy="4038600"/>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sp>
        <p:nvSpPr>
          <p:cNvPr id="48133" name="Rectangle 5"/>
          <p:cNvSpPr>
            <a:spLocks noGrp="1" noChangeArrowheads="1"/>
          </p:cNvSpPr>
          <p:nvPr>
            <p:ph type="title"/>
          </p:nvPr>
        </p:nvSpPr>
        <p:spPr/>
        <p:txBody>
          <a:bodyPr/>
          <a:lstStyle/>
          <a:p>
            <a:pPr>
              <a:defRPr/>
            </a:pPr>
            <a:r>
              <a:rPr lang="en-GB" altLang="en-US" dirty="0" err="1">
                <a:effectLst>
                  <a:outerShdw blurRad="38100" dist="38100" dir="2700000" algn="tl">
                    <a:srgbClr val="000000"/>
                  </a:outerShdw>
                </a:effectLst>
              </a:rPr>
              <a:t>Imlac</a:t>
            </a:r>
            <a:r>
              <a:rPr lang="en-GB" altLang="en-US" dirty="0">
                <a:effectLst>
                  <a:outerShdw blurRad="38100" dist="38100" dir="2700000" algn="tl">
                    <a:srgbClr val="000000"/>
                  </a:outerShdw>
                </a:effectLst>
              </a:rPr>
              <a:t> Terminal</a:t>
            </a:r>
            <a:endParaRPr lang="en-US" altLang="en-US" dirty="0">
              <a:effectLst>
                <a:outerShdw blurRad="38100" dist="38100" dir="2700000" algn="tl">
                  <a:srgbClr val="000000"/>
                </a:outerShdw>
              </a:effectLst>
            </a:endParaRPr>
          </a:p>
        </p:txBody>
      </p:sp>
      <p:pic>
        <p:nvPicPr>
          <p:cNvPr id="22533" name="Picture 4" descr="00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2133600"/>
            <a:ext cx="579120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ltLang="en-US"/>
              <a:t>Wendy Warr &amp; Associates</a:t>
            </a:r>
          </a:p>
        </p:txBody>
      </p:sp>
      <p:sp>
        <p:nvSpPr>
          <p:cNvPr id="23555" name="Rectangle 7"/>
          <p:cNvSpPr>
            <a:spLocks noChangeArrowheads="1"/>
          </p:cNvSpPr>
          <p:nvPr/>
        </p:nvSpPr>
        <p:spPr bwMode="auto">
          <a:xfrm>
            <a:off x="1600200" y="2057400"/>
            <a:ext cx="6019800" cy="3962400"/>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sp>
        <p:nvSpPr>
          <p:cNvPr id="46085" name="Rectangle 5"/>
          <p:cNvSpPr>
            <a:spLocks noGrp="1" noChangeArrowheads="1"/>
          </p:cNvSpPr>
          <p:nvPr>
            <p:ph type="title"/>
          </p:nvPr>
        </p:nvSpPr>
        <p:spPr/>
        <p:txBody>
          <a:bodyPr/>
          <a:lstStyle/>
          <a:p>
            <a:pPr>
              <a:defRPr/>
            </a:pPr>
            <a:r>
              <a:rPr lang="en-GB" altLang="en-US" dirty="0">
                <a:effectLst>
                  <a:outerShdw blurRad="38100" dist="38100" dir="2700000" algn="tl">
                    <a:srgbClr val="000000"/>
                  </a:outerShdw>
                </a:effectLst>
              </a:rPr>
              <a:t>VT640 Terminal</a:t>
            </a:r>
            <a:endParaRPr lang="en-US" altLang="en-US" dirty="0">
              <a:effectLst>
                <a:outerShdw blurRad="38100" dist="38100" dir="2700000" algn="tl">
                  <a:srgbClr val="000000"/>
                </a:outerShdw>
              </a:effectLst>
            </a:endParaRPr>
          </a:p>
        </p:txBody>
      </p:sp>
      <p:pic>
        <p:nvPicPr>
          <p:cNvPr id="23557" name="Picture 4" descr="00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2133600"/>
            <a:ext cx="58674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2656"/>
            <a:ext cx="7772400" cy="1143000"/>
          </a:xfrm>
        </p:spPr>
        <p:txBody>
          <a:bodyPr/>
          <a:lstStyle/>
          <a:p>
            <a:pPr>
              <a:defRPr/>
            </a:pPr>
            <a:r>
              <a:rPr lang="en-US" dirty="0" smtClean="0">
                <a:effectLst>
                  <a:outerShdw blurRad="38100" dist="38100" dir="2700000" algn="tl">
                    <a:srgbClr val="000000">
                      <a:alpha val="43137"/>
                    </a:srgbClr>
                  </a:outerShdw>
                </a:effectLst>
              </a:rPr>
              <a:t>IBM PC</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27584" y="1772816"/>
            <a:ext cx="7489825" cy="4176464"/>
          </a:xfrm>
        </p:spPr>
        <p:txBody>
          <a:bodyPr/>
          <a:lstStyle/>
          <a:p>
            <a:pPr>
              <a:defRPr/>
            </a:pPr>
            <a:r>
              <a:rPr lang="en-US" dirty="0" smtClean="0">
                <a:effectLst>
                  <a:outerShdw blurRad="38100" dist="38100" dir="2700000" algn="tl">
                    <a:srgbClr val="000000">
                      <a:alpha val="43137"/>
                    </a:srgbClr>
                  </a:outerShdw>
                </a:effectLst>
              </a:rPr>
              <a:t>IBM PC 5150 introduced August 1981</a:t>
            </a:r>
          </a:p>
          <a:p>
            <a:pPr marL="0" indent="0">
              <a:buNone/>
              <a:defRPr/>
            </a:pPr>
            <a:r>
              <a:rPr lang="en-US" dirty="0" smtClean="0"/>
              <a:t>	$</a:t>
            </a:r>
            <a:r>
              <a:rPr lang="en-US" dirty="0"/>
              <a:t>1,565 </a:t>
            </a:r>
            <a:r>
              <a:rPr lang="en-US" dirty="0" smtClean="0"/>
              <a:t>- </a:t>
            </a:r>
            <a:r>
              <a:rPr lang="en-US" dirty="0"/>
              <a:t>$3,000 </a:t>
            </a:r>
            <a:endParaRPr lang="en-US" dirty="0" smtClean="0"/>
          </a:p>
          <a:p>
            <a:pPr marL="0" indent="0">
              <a:buNone/>
              <a:defRPr/>
            </a:pPr>
            <a:r>
              <a:rPr lang="en-US" dirty="0"/>
              <a:t>	</a:t>
            </a:r>
            <a:r>
              <a:rPr lang="en-US" dirty="0" smtClean="0"/>
              <a:t>(≡ $</a:t>
            </a:r>
            <a:r>
              <a:rPr lang="en-US" dirty="0"/>
              <a:t>4,430 - $</a:t>
            </a:r>
            <a:r>
              <a:rPr lang="en-US" dirty="0" smtClean="0"/>
              <a:t>8,493  in 2019)</a:t>
            </a:r>
            <a:endParaRPr lang="en-US" dirty="0" smtClean="0">
              <a:effectLst>
                <a:outerShdw blurRad="38100" dist="38100" dir="2700000" algn="tl">
                  <a:srgbClr val="000000">
                    <a:alpha val="43137"/>
                  </a:srgbClr>
                </a:outerShdw>
              </a:effectLst>
            </a:endParaRPr>
          </a:p>
          <a:p>
            <a:pPr>
              <a:defRPr/>
            </a:pPr>
            <a:r>
              <a:rPr lang="en-US" dirty="0" smtClean="0">
                <a:effectLst>
                  <a:outerShdw blurRad="38100" dist="38100" dir="2700000" algn="tl">
                    <a:srgbClr val="000000">
                      <a:alpha val="43137"/>
                    </a:srgbClr>
                  </a:outerShdw>
                </a:effectLst>
              </a:rPr>
              <a:t>IBM BASIC; PC DOS </a:t>
            </a:r>
          </a:p>
          <a:p>
            <a:pPr>
              <a:defRPr/>
            </a:pPr>
            <a:r>
              <a:rPr lang="en-US" dirty="0" smtClean="0">
                <a:effectLst>
                  <a:outerShdw blurRad="38100" dist="38100" dir="2700000" algn="tl">
                    <a:srgbClr val="000000">
                      <a:alpha val="43137"/>
                    </a:srgbClr>
                  </a:outerShdw>
                </a:effectLst>
              </a:rPr>
              <a:t>CPU 4.77 MHz</a:t>
            </a:r>
          </a:p>
          <a:p>
            <a:pPr>
              <a:defRPr/>
            </a:pPr>
            <a:r>
              <a:rPr lang="en-US" dirty="0" smtClean="0">
                <a:effectLst>
                  <a:outerShdw blurRad="38100" dist="38100" dir="2700000" algn="tl">
                    <a:srgbClr val="000000">
                      <a:alpha val="43137"/>
                    </a:srgbClr>
                  </a:outerShdw>
                </a:effectLst>
              </a:rPr>
              <a:t>Memory 16kB to 256 kB</a:t>
            </a:r>
          </a:p>
          <a:p>
            <a:pPr>
              <a:defRPr/>
            </a:pPr>
            <a:r>
              <a:rPr lang="en-US" dirty="0" smtClean="0">
                <a:effectLst>
                  <a:outerShdw blurRad="38100" dist="38100" dir="2700000" algn="tl">
                    <a:srgbClr val="000000">
                      <a:alpha val="43137"/>
                    </a:srgbClr>
                  </a:outerShdw>
                </a:effectLst>
              </a:rPr>
              <a:t>First Macintosh January 1984</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1972-1976 Information Scientist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1976-1979 Senior </a:t>
            </a:r>
            <a:r>
              <a:rPr lang="en-US" sz="2800" dirty="0" smtClean="0">
                <a:solidFill>
                  <a:schemeClr val="bg2">
                    <a:lumMod val="50000"/>
                    <a:lumOff val="50000"/>
                  </a:schemeClr>
                </a:solidFill>
                <a:effectLst>
                  <a:outerShdw blurRad="38100" dist="38100" dir="2700000" algn="tl">
                    <a:srgbClr val="000000">
                      <a:alpha val="43137"/>
                    </a:srgbClr>
                  </a:outerShdw>
                </a:effectLst>
              </a:rPr>
              <a:t>Information Scientist </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	</a:t>
            </a:r>
            <a:r>
              <a:rPr lang="en-US" sz="2800" dirty="0" smtClean="0">
                <a:solidFill>
                  <a:schemeClr val="bg2">
                    <a:lumMod val="50000"/>
                    <a:lumOff val="50000"/>
                  </a:schemeClr>
                </a:solidFill>
                <a:effectLst>
                  <a:outerShdw blurRad="38100" dist="38100" dir="2700000" algn="tl">
                    <a:srgbClr val="000000">
                      <a:alpha val="43137"/>
                    </a:srgbClr>
                  </a:outerShdw>
                </a:effectLst>
              </a:rPr>
              <a:t>	and </a:t>
            </a:r>
            <a:r>
              <a:rPr lang="en-US" sz="2800" dirty="0">
                <a:solidFill>
                  <a:schemeClr val="bg2">
                    <a:lumMod val="50000"/>
                    <a:lumOff val="50000"/>
                  </a:schemeClr>
                </a:solidFill>
                <a:effectLst>
                  <a:outerShdw blurRad="38100" dist="38100" dir="2700000" algn="tl">
                    <a:srgbClr val="000000">
                      <a:alpha val="43137"/>
                    </a:srgbClr>
                  </a:outerShdw>
                </a:effectLst>
              </a:rPr>
              <a:t>Systems Analyst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1979-1984 Senior Systems </a:t>
            </a:r>
            <a:r>
              <a:rPr lang="en-US" sz="2800" dirty="0" smtClean="0">
                <a:solidFill>
                  <a:schemeClr val="bg2">
                    <a:lumMod val="50000"/>
                    <a:lumOff val="50000"/>
                  </a:schemeClr>
                </a:solidFill>
                <a:effectLst>
                  <a:outerShdw blurRad="38100" dist="38100" dir="2700000" algn="tl">
                    <a:srgbClr val="000000">
                      <a:alpha val="43137"/>
                    </a:srgbClr>
                  </a:outerShdw>
                </a:effectLst>
              </a:rPr>
              <a:t>Analyst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	</a:t>
            </a:r>
            <a:r>
              <a:rPr lang="en-US" sz="2800" dirty="0" smtClean="0">
                <a:solidFill>
                  <a:schemeClr val="bg2">
                    <a:lumMod val="50000"/>
                    <a:lumOff val="50000"/>
                  </a:schemeClr>
                </a:solidFill>
                <a:effectLst>
                  <a:outerShdw blurRad="38100" dist="38100" dir="2700000" algn="tl">
                    <a:srgbClr val="000000">
                      <a:alpha val="43137"/>
                    </a:srgbClr>
                  </a:outerShdw>
                </a:effectLst>
              </a:rPr>
              <a:t>	and </a:t>
            </a:r>
            <a:r>
              <a:rPr lang="en-US" sz="2800" dirty="0">
                <a:solidFill>
                  <a:schemeClr val="bg2">
                    <a:lumMod val="50000"/>
                    <a:lumOff val="50000"/>
                  </a:schemeClr>
                </a:solidFill>
                <a:effectLst>
                  <a:outerShdw blurRad="38100" dist="38100" dir="2700000" algn="tl">
                    <a:srgbClr val="000000">
                      <a:alpha val="43137"/>
                    </a:srgbClr>
                  </a:outerShdw>
                </a:effectLst>
              </a:rPr>
              <a:t>Project Manager</a:t>
            </a:r>
          </a:p>
          <a:p>
            <a:pPr marL="0" indent="0">
              <a:buFontTx/>
              <a:buNone/>
              <a:defRPr/>
            </a:pPr>
            <a:r>
              <a:rPr lang="en-US" sz="2800" dirty="0">
                <a:effectLst>
                  <a:outerShdw blurRad="38100" dist="38100" dir="2700000" algn="tl">
                    <a:srgbClr val="000000">
                      <a:alpha val="43137"/>
                    </a:srgbClr>
                  </a:outerShdw>
                </a:effectLst>
              </a:rPr>
              <a:t>1984-1986 Manager, Research Information</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1986-1992 Manager, Information </a:t>
            </a:r>
            <a:r>
              <a:rPr lang="en-US" sz="2800" dirty="0" smtClean="0">
                <a:solidFill>
                  <a:schemeClr val="bg2">
                    <a:lumMod val="50000"/>
                    <a:lumOff val="50000"/>
                  </a:schemeClr>
                </a:solidFill>
                <a:effectLst>
                  <a:outerShdw blurRad="38100" dist="38100" dir="2700000" algn="tl">
                    <a:srgbClr val="000000">
                      <a:alpha val="43137"/>
                    </a:srgbClr>
                  </a:outerShdw>
                </a:effectLst>
              </a:rPr>
              <a:t>Services</a:t>
            </a:r>
            <a:endParaRPr lang="en-US" sz="2800" dirty="0">
              <a:solidFill>
                <a:schemeClr val="bg2">
                  <a:lumMod val="50000"/>
                  <a:lumOff val="50000"/>
                </a:schemeClr>
              </a:solidFill>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extLst>
      <p:ext uri="{BB962C8B-B14F-4D97-AF65-F5344CB8AC3E}">
        <p14:creationId xmlns:p14="http://schemas.microsoft.com/office/powerpoint/2010/main" val="2342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quarter" idx="10"/>
          </p:nvPr>
        </p:nvSpPr>
        <p:spPr/>
        <p:txBody>
          <a:bodyPr/>
          <a:lstStyle/>
          <a:p>
            <a:pPr>
              <a:defRPr/>
            </a:pPr>
            <a:r>
              <a:rPr lang="en-US" smtClean="0"/>
              <a:t>Wendy Warr &amp; Associates</a:t>
            </a:r>
            <a:endParaRPr lang="en-US"/>
          </a:p>
        </p:txBody>
      </p:sp>
      <p:sp>
        <p:nvSpPr>
          <p:cNvPr id="25603" name="Rectangle 3"/>
          <p:cNvSpPr>
            <a:spLocks noChangeArrowheads="1"/>
          </p:cNvSpPr>
          <p:nvPr/>
        </p:nvSpPr>
        <p:spPr bwMode="auto">
          <a:xfrm>
            <a:off x="639763" y="560388"/>
            <a:ext cx="7993062" cy="5400675"/>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solidFill>
                <a:schemeClr val="tx2"/>
              </a:solidFill>
            </a:endParaRPr>
          </a:p>
        </p:txBody>
      </p:sp>
      <p:pic>
        <p:nvPicPr>
          <p:cNvPr id="2560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3" y="673100"/>
            <a:ext cx="776605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1972-1976 Information Scientist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1976-1979 Senior </a:t>
            </a:r>
            <a:r>
              <a:rPr lang="en-US" sz="2800" dirty="0" smtClean="0">
                <a:solidFill>
                  <a:schemeClr val="bg2">
                    <a:lumMod val="50000"/>
                    <a:lumOff val="50000"/>
                  </a:schemeClr>
                </a:solidFill>
                <a:effectLst>
                  <a:outerShdw blurRad="38100" dist="38100" dir="2700000" algn="tl">
                    <a:srgbClr val="000000">
                      <a:alpha val="43137"/>
                    </a:srgbClr>
                  </a:outerShdw>
                </a:effectLst>
              </a:rPr>
              <a:t>Information Scientist </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	</a:t>
            </a:r>
            <a:r>
              <a:rPr lang="en-US" sz="2800" dirty="0" smtClean="0">
                <a:solidFill>
                  <a:schemeClr val="bg2">
                    <a:lumMod val="50000"/>
                    <a:lumOff val="50000"/>
                  </a:schemeClr>
                </a:solidFill>
                <a:effectLst>
                  <a:outerShdw blurRad="38100" dist="38100" dir="2700000" algn="tl">
                    <a:srgbClr val="000000">
                      <a:alpha val="43137"/>
                    </a:srgbClr>
                  </a:outerShdw>
                </a:effectLst>
              </a:rPr>
              <a:t>	and </a:t>
            </a:r>
            <a:r>
              <a:rPr lang="en-US" sz="2800" dirty="0">
                <a:solidFill>
                  <a:schemeClr val="bg2">
                    <a:lumMod val="50000"/>
                    <a:lumOff val="50000"/>
                  </a:schemeClr>
                </a:solidFill>
                <a:effectLst>
                  <a:outerShdw blurRad="38100" dist="38100" dir="2700000" algn="tl">
                    <a:srgbClr val="000000">
                      <a:alpha val="43137"/>
                    </a:srgbClr>
                  </a:outerShdw>
                </a:effectLst>
              </a:rPr>
              <a:t>Systems Analyst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1979-1984 Senior Systems </a:t>
            </a:r>
            <a:r>
              <a:rPr lang="en-US" sz="2800" dirty="0" smtClean="0">
                <a:solidFill>
                  <a:schemeClr val="bg2">
                    <a:lumMod val="50000"/>
                    <a:lumOff val="50000"/>
                  </a:schemeClr>
                </a:solidFill>
                <a:effectLst>
                  <a:outerShdw blurRad="38100" dist="38100" dir="2700000" algn="tl">
                    <a:srgbClr val="000000">
                      <a:alpha val="43137"/>
                    </a:srgbClr>
                  </a:outerShdw>
                </a:effectLst>
              </a:rPr>
              <a:t>Analyst</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	</a:t>
            </a:r>
            <a:r>
              <a:rPr lang="en-US" sz="2800" dirty="0" smtClean="0">
                <a:solidFill>
                  <a:schemeClr val="bg2">
                    <a:lumMod val="50000"/>
                    <a:lumOff val="50000"/>
                  </a:schemeClr>
                </a:solidFill>
                <a:effectLst>
                  <a:outerShdw blurRad="38100" dist="38100" dir="2700000" algn="tl">
                    <a:srgbClr val="000000">
                      <a:alpha val="43137"/>
                    </a:srgbClr>
                  </a:outerShdw>
                </a:effectLst>
              </a:rPr>
              <a:t>	and </a:t>
            </a:r>
            <a:r>
              <a:rPr lang="en-US" sz="2800" dirty="0">
                <a:solidFill>
                  <a:schemeClr val="bg2">
                    <a:lumMod val="50000"/>
                    <a:lumOff val="50000"/>
                  </a:schemeClr>
                </a:solidFill>
                <a:effectLst>
                  <a:outerShdw blurRad="38100" dist="38100" dir="2700000" algn="tl">
                    <a:srgbClr val="000000">
                      <a:alpha val="43137"/>
                    </a:srgbClr>
                  </a:outerShdw>
                </a:effectLst>
              </a:rPr>
              <a:t>Project Manager</a:t>
            </a:r>
          </a:p>
          <a:p>
            <a:pPr marL="0" indent="0">
              <a:buFontTx/>
              <a:buNone/>
              <a:defRPr/>
            </a:pPr>
            <a:r>
              <a:rPr lang="en-US" sz="2800" dirty="0">
                <a:solidFill>
                  <a:schemeClr val="bg2">
                    <a:lumMod val="50000"/>
                    <a:lumOff val="50000"/>
                  </a:schemeClr>
                </a:solidFill>
                <a:effectLst>
                  <a:outerShdw blurRad="38100" dist="38100" dir="2700000" algn="tl">
                    <a:srgbClr val="000000">
                      <a:alpha val="43137"/>
                    </a:srgbClr>
                  </a:outerShdw>
                </a:effectLst>
              </a:rPr>
              <a:t>1984-1986 Manager, Research Information</a:t>
            </a:r>
          </a:p>
          <a:p>
            <a:pPr marL="0" indent="0">
              <a:buFontTx/>
              <a:buNone/>
              <a:defRPr/>
            </a:pPr>
            <a:r>
              <a:rPr lang="en-US" sz="2800" dirty="0">
                <a:effectLst>
                  <a:outerShdw blurRad="38100" dist="38100" dir="2700000" algn="tl">
                    <a:srgbClr val="000000">
                      <a:alpha val="43137"/>
                    </a:srgbClr>
                  </a:outerShdw>
                </a:effectLst>
              </a:rPr>
              <a:t>1986-1992 Manager, Information </a:t>
            </a:r>
            <a:r>
              <a:rPr lang="en-US" sz="2800" dirty="0" smtClean="0">
                <a:effectLst>
                  <a:outerShdw blurRad="38100" dist="38100" dir="2700000" algn="tl">
                    <a:srgbClr val="000000">
                      <a:alpha val="43137"/>
                    </a:srgbClr>
                  </a:outerShdw>
                </a:effectLst>
              </a:rPr>
              <a:t>Services</a:t>
            </a:r>
            <a:endParaRPr lang="en-US" sz="28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extLst>
      <p:ext uri="{BB962C8B-B14F-4D97-AF65-F5344CB8AC3E}">
        <p14:creationId xmlns:p14="http://schemas.microsoft.com/office/powerpoint/2010/main" val="407410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Information Services</a:t>
            </a:r>
            <a:endParaRPr lang="en-US" dirty="0"/>
          </a:p>
        </p:txBody>
      </p:sp>
      <p:sp>
        <p:nvSpPr>
          <p:cNvPr id="3" name="Content Placeholder 2"/>
          <p:cNvSpPr>
            <a:spLocks noGrp="1"/>
          </p:cNvSpPr>
          <p:nvPr>
            <p:ph idx="1"/>
          </p:nvPr>
        </p:nvSpPr>
        <p:spPr>
          <a:xfrm>
            <a:off x="1475656" y="1988840"/>
            <a:ext cx="6264696" cy="3672408"/>
          </a:xfrm>
        </p:spPr>
        <p:txBody>
          <a:bodyPr/>
          <a:lstStyle/>
          <a:p>
            <a:r>
              <a:rPr lang="en-US" b="0" i="0" u="none" strike="noStrike" kern="1200" dirty="0" smtClean="0">
                <a:solidFill>
                  <a:schemeClr val="tx1"/>
                </a:solidFill>
                <a:effectLst>
                  <a:outerShdw blurRad="38100" dist="38100" dir="2700000" algn="tl">
                    <a:srgbClr val="000000">
                      <a:alpha val="43137"/>
                    </a:srgbClr>
                  </a:outerShdw>
                </a:effectLst>
              </a:rPr>
              <a:t>Research informatics</a:t>
            </a:r>
          </a:p>
          <a:p>
            <a:r>
              <a:rPr lang="en-US" b="0" i="0" u="none" strike="noStrike" kern="1200" dirty="0" smtClean="0">
                <a:solidFill>
                  <a:schemeClr val="tx1"/>
                </a:solidFill>
                <a:effectLst>
                  <a:outerShdw blurRad="38100" dist="38100" dir="2700000" algn="tl">
                    <a:srgbClr val="000000">
                      <a:alpha val="43137"/>
                    </a:srgbClr>
                  </a:outerShdw>
                </a:effectLst>
              </a:rPr>
              <a:t>Three libraries</a:t>
            </a:r>
          </a:p>
          <a:p>
            <a:r>
              <a:rPr lang="en-US" b="0" i="0" u="none" strike="noStrike" kern="1200" dirty="0" smtClean="0">
                <a:solidFill>
                  <a:schemeClr val="tx1"/>
                </a:solidFill>
                <a:effectLst>
                  <a:outerShdw blurRad="38100" dist="38100" dir="2700000" algn="tl">
                    <a:srgbClr val="000000">
                      <a:alpha val="43137"/>
                    </a:srgbClr>
                  </a:outerShdw>
                </a:effectLst>
              </a:rPr>
              <a:t>Literature and patent searching</a:t>
            </a:r>
          </a:p>
          <a:p>
            <a:r>
              <a:rPr lang="en-US" b="0" i="0" u="none" strike="noStrike" kern="1200" dirty="0" smtClean="0">
                <a:solidFill>
                  <a:schemeClr val="tx1"/>
                </a:solidFill>
                <a:effectLst>
                  <a:outerShdw blurRad="38100" dist="38100" dir="2700000" algn="tl">
                    <a:srgbClr val="000000">
                      <a:alpha val="43137"/>
                    </a:srgbClr>
                  </a:outerShdw>
                </a:effectLst>
              </a:rPr>
              <a:t>Reports collection</a:t>
            </a:r>
          </a:p>
          <a:p>
            <a:r>
              <a:rPr lang="en-US" b="0" i="0" u="none" strike="noStrike" kern="1200" dirty="0" smtClean="0">
                <a:solidFill>
                  <a:schemeClr val="tx1"/>
                </a:solidFill>
                <a:effectLst>
                  <a:outerShdw blurRad="38100" dist="38100" dir="2700000" algn="tl">
                    <a:srgbClr val="000000">
                      <a:alpha val="43137"/>
                    </a:srgbClr>
                  </a:outerShdw>
                </a:effectLst>
              </a:rPr>
              <a:t>Research notebooks</a:t>
            </a:r>
          </a:p>
          <a:p>
            <a:r>
              <a:rPr lang="en-US" b="0" i="0" u="none" strike="noStrike" kern="1200" dirty="0" smtClean="0">
                <a:solidFill>
                  <a:schemeClr val="tx1"/>
                </a:solidFill>
                <a:effectLst>
                  <a:outerShdw blurRad="38100" dist="38100" dir="2700000" algn="tl">
                    <a:srgbClr val="000000">
                      <a:alpha val="43137"/>
                    </a:srgbClr>
                  </a:outerShdw>
                </a:effectLst>
              </a:rPr>
              <a:t>Compound store</a:t>
            </a:r>
            <a:endParaRPr lang="en-US" altLang="en-US" dirty="0" smtClean="0"/>
          </a:p>
          <a:p>
            <a:endParaRPr lang="en-US" dirty="0"/>
          </a:p>
        </p:txBody>
      </p:sp>
      <p:sp>
        <p:nvSpPr>
          <p:cNvPr id="4" name="Date Placeholder 3"/>
          <p:cNvSpPr>
            <a:spLocks noGrp="1"/>
          </p:cNvSpPr>
          <p:nvPr>
            <p:ph type="dt" sz="half" idx="10"/>
          </p:nvPr>
        </p:nvSpPr>
        <p:spPr/>
        <p:txBody>
          <a:bodyPr/>
          <a:lstStyle/>
          <a:p>
            <a:pPr>
              <a:defRPr/>
            </a:pPr>
            <a:r>
              <a:rPr lang="en-US" altLang="en-US" smtClean="0"/>
              <a:t>Wendy Warr &amp; Associates</a:t>
            </a:r>
            <a:endParaRPr lang="en-US" altLang="en-US"/>
          </a:p>
        </p:txBody>
      </p:sp>
    </p:spTree>
    <p:extLst>
      <p:ext uri="{BB962C8B-B14F-4D97-AF65-F5344CB8AC3E}">
        <p14:creationId xmlns:p14="http://schemas.microsoft.com/office/powerpoint/2010/main" val="25087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188913"/>
            <a:ext cx="7772400" cy="1143000"/>
          </a:xfrm>
        </p:spPr>
        <p:txBody>
          <a:bodyPr/>
          <a:lstStyle/>
          <a:p>
            <a:pPr>
              <a:defRPr/>
            </a:pPr>
            <a:r>
              <a:rPr lang="en-US" dirty="0" smtClean="0">
                <a:effectLst>
                  <a:outerShdw blurRad="38100" dist="38100" dir="2700000" algn="tl">
                    <a:srgbClr val="000000">
                      <a:alpha val="43137"/>
                    </a:srgbClr>
                  </a:outerShdw>
                </a:effectLst>
              </a:rPr>
              <a:t>High Throughput Screening</a:t>
            </a:r>
            <a:endParaRPr lang="en-US" dirty="0">
              <a:effectLst>
                <a:outerShdw blurRad="38100" dist="38100" dir="2700000" algn="tl">
                  <a:srgbClr val="000000">
                    <a:alpha val="43137"/>
                  </a:srgbClr>
                </a:outerShdw>
              </a:effectLst>
            </a:endParaRPr>
          </a:p>
        </p:txBody>
      </p:sp>
      <p:sp>
        <p:nvSpPr>
          <p:cNvPr id="3" name="Date Placeholder 2"/>
          <p:cNvSpPr>
            <a:spLocks noGrp="1"/>
          </p:cNvSpPr>
          <p:nvPr>
            <p:ph type="dt" sz="quarter" idx="10"/>
          </p:nvPr>
        </p:nvSpPr>
        <p:spPr/>
        <p:txBody>
          <a:bodyPr/>
          <a:lstStyle/>
          <a:p>
            <a:pPr>
              <a:defRPr/>
            </a:pPr>
            <a:r>
              <a:rPr lang="en-US" altLang="en-US" smtClean="0"/>
              <a:t>Wendy Warr &amp; Associates</a:t>
            </a:r>
            <a:endParaRPr lang="en-US" altLang="en-US"/>
          </a:p>
        </p:txBody>
      </p:sp>
      <p:grpSp>
        <p:nvGrpSpPr>
          <p:cNvPr id="26628" name="Group 7"/>
          <p:cNvGrpSpPr>
            <a:grpSpLocks/>
          </p:cNvGrpSpPr>
          <p:nvPr/>
        </p:nvGrpSpPr>
        <p:grpSpPr bwMode="auto">
          <a:xfrm>
            <a:off x="1276350" y="1341438"/>
            <a:ext cx="6486525" cy="4321175"/>
            <a:chOff x="1403648" y="1268760"/>
            <a:chExt cx="6486837" cy="4321692"/>
          </a:xfrm>
        </p:grpSpPr>
        <p:sp>
          <p:nvSpPr>
            <p:cNvPr id="26630" name="Rectangle 6"/>
            <p:cNvSpPr>
              <a:spLocks noChangeArrowheads="1"/>
            </p:cNvSpPr>
            <p:nvPr/>
          </p:nvSpPr>
          <p:spPr bwMode="auto">
            <a:xfrm>
              <a:off x="1403648" y="1268760"/>
              <a:ext cx="6486837" cy="4321692"/>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266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0245" y="1340768"/>
              <a:ext cx="6293641" cy="417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a:xfrm>
            <a:off x="1209675" y="5735638"/>
            <a:ext cx="6680200" cy="400050"/>
          </a:xfrm>
          <a:prstGeom prst="rect">
            <a:avLst/>
          </a:prstGeom>
          <a:noFill/>
        </p:spPr>
        <p:txBody>
          <a:bodyPr wrap="none">
            <a:spAutoFit/>
          </a:bodyPr>
          <a:lstStyle/>
          <a:p>
            <a:pPr eaLnBrk="0" hangingPunct="0">
              <a:defRPr/>
            </a:pPr>
            <a:r>
              <a:rPr lang="en-US" sz="2000" dirty="0">
                <a:solidFill>
                  <a:schemeClr val="accent2"/>
                </a:solidFill>
                <a:effectLst>
                  <a:outerShdw blurRad="38100" dist="38100" dir="2700000" algn="tl">
                    <a:srgbClr val="000000">
                      <a:alpha val="43137"/>
                    </a:srgbClr>
                  </a:outerShdw>
                </a:effectLst>
                <a:latin typeface="Arial" pitchFamily="34" charset="0"/>
                <a:cs typeface="Arial" pitchFamily="34" charset="0"/>
              </a:rPr>
              <a:t>Source: NIH National Human Genome Research Institute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dirty="0"/>
              <a:t>Wendy Warr &amp; Associates</a:t>
            </a:r>
          </a:p>
        </p:txBody>
      </p:sp>
      <p:sp>
        <p:nvSpPr>
          <p:cNvPr id="4099" name="Rectangle 4"/>
          <p:cNvSpPr>
            <a:spLocks noChangeArrowheads="1"/>
          </p:cNvSpPr>
          <p:nvPr/>
        </p:nvSpPr>
        <p:spPr bwMode="auto">
          <a:xfrm>
            <a:off x="3563938" y="549275"/>
            <a:ext cx="5040312" cy="5759450"/>
          </a:xfrm>
          <a:prstGeom prst="rect">
            <a:avLst/>
          </a:prstGeom>
          <a:solidFill>
            <a:schemeClr val="tx2"/>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endParaRPr lang="en-US" altLang="en-US"/>
          </a:p>
        </p:txBody>
      </p:sp>
      <p:sp>
        <p:nvSpPr>
          <p:cNvPr id="358402" name="Rectangle 2"/>
          <p:cNvSpPr>
            <a:spLocks noGrp="1" noChangeArrowheads="1"/>
          </p:cNvSpPr>
          <p:nvPr>
            <p:ph type="title"/>
          </p:nvPr>
        </p:nvSpPr>
        <p:spPr>
          <a:xfrm>
            <a:off x="323850" y="2781300"/>
            <a:ext cx="2987675" cy="1143000"/>
          </a:xfrm>
        </p:spPr>
        <p:txBody>
          <a:bodyPr/>
          <a:lstStyle/>
          <a:p>
            <a:pPr>
              <a:defRPr/>
            </a:pPr>
            <a:r>
              <a:rPr lang="en-US" sz="3200" dirty="0" smtClean="0">
                <a:effectLst>
                  <a:outerShdw blurRad="38100" dist="38100" dir="2700000" algn="tl">
                    <a:srgbClr val="000000">
                      <a:alpha val="43137"/>
                    </a:srgbClr>
                  </a:outerShdw>
                </a:effectLst>
              </a:rPr>
              <a:t>Learning from History</a:t>
            </a:r>
            <a:endParaRPr lang="en-US" sz="3200" dirty="0">
              <a:effectLst>
                <a:outerShdw blurRad="38100" dist="38100" dir="2700000" algn="tl">
                  <a:srgbClr val="000000">
                    <a:alpha val="43137"/>
                  </a:srgbClr>
                </a:outerShdw>
              </a:effectLst>
            </a:endParaRPr>
          </a:p>
        </p:txBody>
      </p:sp>
      <p:pic>
        <p:nvPicPr>
          <p:cNvPr id="4101" name="Picture 3" descr="Picture 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620713"/>
            <a:ext cx="4899025"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Wendy Warr &amp; Associates</a:t>
            </a:r>
          </a:p>
        </p:txBody>
      </p:sp>
      <p:sp>
        <p:nvSpPr>
          <p:cNvPr id="91138" name="Rectangle 2"/>
          <p:cNvSpPr>
            <a:spLocks noGrp="1" noChangeArrowheads="1"/>
          </p:cNvSpPr>
          <p:nvPr>
            <p:ph type="title"/>
          </p:nvPr>
        </p:nvSpPr>
        <p:spPr>
          <a:xfrm>
            <a:off x="914400" y="2743200"/>
            <a:ext cx="7772400" cy="1143000"/>
          </a:xfrm>
        </p:spPr>
        <p:txBody>
          <a:bodyPr/>
          <a:lstStyle/>
          <a:p>
            <a:pPr>
              <a:defRPr/>
            </a:pPr>
            <a:r>
              <a:rPr lang="en-US" altLang="en-US" sz="5400" dirty="0">
                <a:effectLst>
                  <a:outerShdw blurRad="38100" dist="38100" dir="2700000" algn="tl">
                    <a:srgbClr val="000000"/>
                  </a:outerShdw>
                </a:effectLst>
              </a:rPr>
              <a:t>DATA EXPLOSION</a:t>
            </a:r>
          </a:p>
        </p:txBody>
      </p:sp>
      <p:graphicFrame>
        <p:nvGraphicFramePr>
          <p:cNvPr id="28676" name="Object 3"/>
          <p:cNvGraphicFramePr>
            <a:graphicFrameLocks/>
          </p:cNvGraphicFramePr>
          <p:nvPr/>
        </p:nvGraphicFramePr>
        <p:xfrm>
          <a:off x="2687638" y="1227138"/>
          <a:ext cx="3760787" cy="1770062"/>
        </p:xfrm>
        <a:graphic>
          <a:graphicData uri="http://schemas.openxmlformats.org/presentationml/2006/ole">
            <mc:AlternateContent xmlns:mc="http://schemas.openxmlformats.org/markup-compatibility/2006">
              <mc:Choice xmlns:v="urn:schemas-microsoft-com:vml" Requires="v">
                <p:oleObj spid="_x0000_s28724" name="ClipArt" r:id="rId4" imgW="3771900" imgH="3649663" progId="MS_ClipArt_Gallery.2">
                  <p:embed/>
                </p:oleObj>
              </mc:Choice>
              <mc:Fallback>
                <p:oleObj name="ClipArt" r:id="rId4" imgW="3771900" imgH="3649663" progId="MS_ClipArt_Gallery.2">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b="51350"/>
                      <a:stretch>
                        <a:fillRect/>
                      </a:stretch>
                    </p:blipFill>
                    <p:spPr bwMode="auto">
                      <a:xfrm>
                        <a:off x="2687638" y="1227138"/>
                        <a:ext cx="3760787"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4"/>
          <p:cNvGraphicFramePr>
            <a:graphicFrameLocks/>
          </p:cNvGraphicFramePr>
          <p:nvPr/>
        </p:nvGraphicFramePr>
        <p:xfrm>
          <a:off x="2611438" y="3627438"/>
          <a:ext cx="3760787" cy="1847850"/>
        </p:xfrm>
        <a:graphic>
          <a:graphicData uri="http://schemas.openxmlformats.org/presentationml/2006/ole">
            <mc:AlternateContent xmlns:mc="http://schemas.openxmlformats.org/markup-compatibility/2006">
              <mc:Choice xmlns:v="urn:schemas-microsoft-com:vml" Requires="v">
                <p:oleObj spid="_x0000_s28725" name="ClipArt" r:id="rId6" imgW="3771900" imgH="3649663" progId="MS_ClipArt_Gallery.2">
                  <p:embed/>
                </p:oleObj>
              </mc:Choice>
              <mc:Fallback>
                <p:oleObj name="ClipArt" r:id="rId6" imgW="3771900" imgH="3649663" progId="MS_ClipArt_Gallery.2">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t="49210"/>
                      <a:stretch>
                        <a:fillRect/>
                      </a:stretch>
                    </p:blipFill>
                    <p:spPr bwMode="auto">
                      <a:xfrm>
                        <a:off x="2611438" y="3627438"/>
                        <a:ext cx="3760787"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04813"/>
            <a:ext cx="7772400" cy="1143000"/>
          </a:xfrm>
        </p:spPr>
        <p:txBody>
          <a:bodyPr/>
          <a:lstStyle/>
          <a:p>
            <a:pPr>
              <a:defRPr/>
            </a:pPr>
            <a:r>
              <a:rPr lang="en-US" dirty="0" smtClean="0">
                <a:effectLst>
                  <a:outerShdw blurRad="38100" dist="38100" dir="2700000" algn="tl">
                    <a:srgbClr val="000000">
                      <a:alpha val="43137"/>
                    </a:srgbClr>
                  </a:outerShdw>
                </a:effectLst>
              </a:rPr>
              <a:t>Big Data (November 2019)</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1188" y="1700213"/>
            <a:ext cx="7772400" cy="4392612"/>
          </a:xfrm>
        </p:spPr>
        <p:txBody>
          <a:bodyPr/>
          <a:lstStyle/>
          <a:p>
            <a:pPr>
              <a:defRPr/>
            </a:pPr>
            <a:r>
              <a:rPr lang="en-US" dirty="0">
                <a:effectLst>
                  <a:outerShdw blurRad="38100" dist="38100" dir="2700000" algn="tl">
                    <a:srgbClr val="000000">
                      <a:alpha val="43137"/>
                    </a:srgbClr>
                  </a:outerShdw>
                </a:effectLst>
              </a:rPr>
              <a:t>Screening library </a:t>
            </a:r>
            <a:r>
              <a:rPr lang="en-US" dirty="0" smtClean="0">
                <a:effectLst>
                  <a:outerShdw blurRad="38100" dist="38100" dir="2700000" algn="tl">
                    <a:srgbClr val="000000">
                      <a:alpha val="43137"/>
                    </a:srgbClr>
                  </a:outerShdw>
                </a:effectLst>
              </a:rPr>
              <a:t>250,000 to </a:t>
            </a:r>
            <a:r>
              <a:rPr lang="en-US" dirty="0">
                <a:effectLst>
                  <a:outerShdw blurRad="38100" dist="38100" dir="2700000" algn="tl">
                    <a:srgbClr val="000000">
                      <a:alpha val="43137"/>
                    </a:srgbClr>
                  </a:outerShdw>
                </a:effectLst>
              </a:rPr>
              <a:t>1 </a:t>
            </a:r>
            <a:r>
              <a:rPr lang="en-US" dirty="0" smtClean="0">
                <a:effectLst>
                  <a:outerShdw blurRad="38100" dist="38100" dir="2700000" algn="tl">
                    <a:srgbClr val="000000">
                      <a:alpha val="43137"/>
                    </a:srgbClr>
                  </a:outerShdw>
                </a:effectLst>
              </a:rPr>
              <a:t>million compounds</a:t>
            </a:r>
          </a:p>
          <a:p>
            <a:pPr>
              <a:defRPr/>
            </a:pPr>
            <a:r>
              <a:rPr lang="en-US" dirty="0" smtClean="0">
                <a:effectLst>
                  <a:outerShdw blurRad="38100" dist="38100" dir="2700000" algn="tl">
                    <a:srgbClr val="000000">
                      <a:alpha val="43137"/>
                    </a:srgbClr>
                  </a:outerShdw>
                </a:effectLst>
              </a:rPr>
              <a:t>Corporate </a:t>
            </a:r>
            <a:r>
              <a:rPr lang="en-US" dirty="0">
                <a:effectLst>
                  <a:outerShdw blurRad="38100" dist="38100" dir="2700000" algn="tl">
                    <a:srgbClr val="000000">
                      <a:alpha val="43137"/>
                    </a:srgbClr>
                  </a:outerShdw>
                </a:effectLst>
              </a:rPr>
              <a:t>compound collection 3 </a:t>
            </a:r>
            <a:r>
              <a:rPr lang="en-US" dirty="0" smtClean="0">
                <a:effectLst>
                  <a:outerShdw blurRad="38100" dist="38100" dir="2700000" algn="tl">
                    <a:srgbClr val="000000">
                      <a:alpha val="43137"/>
                    </a:srgbClr>
                  </a:outerShdw>
                </a:effectLst>
              </a:rPr>
              <a:t>million</a:t>
            </a:r>
          </a:p>
          <a:p>
            <a:pPr>
              <a:defRPr/>
            </a:pPr>
            <a:r>
              <a:rPr lang="en-US" dirty="0" err="1" smtClean="0">
                <a:effectLst>
                  <a:outerShdw blurRad="38100" dist="38100" dir="2700000" algn="tl">
                    <a:srgbClr val="000000">
                      <a:alpha val="43137"/>
                    </a:srgbClr>
                  </a:outerShdw>
                </a:effectLst>
              </a:rPr>
              <a:t>SureChEMBL</a:t>
            </a:r>
            <a:r>
              <a:rPr lang="en-US" dirty="0" smtClean="0">
                <a:effectLst>
                  <a:outerShdw blurRad="38100" dist="38100" dir="2700000" algn="tl">
                    <a:srgbClr val="000000">
                      <a:alpha val="43137"/>
                    </a:srgbClr>
                  </a:outerShdw>
                </a:effectLst>
              </a:rPr>
              <a:t> 17 million (2015 figure)</a:t>
            </a:r>
          </a:p>
          <a:p>
            <a:pPr>
              <a:defRPr/>
            </a:pPr>
            <a:r>
              <a:rPr lang="en-US" dirty="0">
                <a:effectLst>
                  <a:outerShdw blurRad="38100" dist="38100" dir="2700000" algn="tl">
                    <a:srgbClr val="000000">
                      <a:alpha val="43137"/>
                    </a:srgbClr>
                  </a:outerShdw>
                </a:effectLst>
              </a:rPr>
              <a:t>Enamine REAL </a:t>
            </a:r>
            <a:r>
              <a:rPr lang="en-US" dirty="0" smtClean="0">
                <a:effectLst>
                  <a:outerShdw blurRad="38100" dist="38100" dir="2700000" algn="tl">
                    <a:srgbClr val="000000">
                      <a:alpha val="43137"/>
                    </a:srgbClr>
                  </a:outerShdw>
                </a:effectLst>
              </a:rPr>
              <a:t>700 million</a:t>
            </a:r>
            <a:endParaRPr lang="en-US" dirty="0">
              <a:effectLst>
                <a:outerShdw blurRad="38100" dist="38100" dir="2700000" algn="tl">
                  <a:srgbClr val="000000">
                    <a:alpha val="43137"/>
                  </a:srgbClr>
                </a:outerShdw>
              </a:effectLst>
            </a:endParaRPr>
          </a:p>
          <a:p>
            <a:pPr>
              <a:defRPr/>
            </a:pPr>
            <a:r>
              <a:rPr lang="en-US" dirty="0" smtClean="0">
                <a:effectLst>
                  <a:outerShdw blurRad="38100" dist="38100" dir="2700000" algn="tl">
                    <a:srgbClr val="000000">
                      <a:alpha val="43137"/>
                    </a:srgbClr>
                  </a:outerShdw>
                </a:effectLst>
              </a:rPr>
              <a:t>GDB-17: has 164 </a:t>
            </a:r>
            <a:r>
              <a:rPr lang="en-US" dirty="0">
                <a:effectLst>
                  <a:outerShdw blurRad="38100" dist="38100" dir="2700000" algn="tl">
                    <a:srgbClr val="000000">
                      <a:alpha val="43137"/>
                    </a:srgbClr>
                  </a:outerShdw>
                </a:effectLst>
              </a:rPr>
              <a:t>billion molecules from up to 17 atoms of </a:t>
            </a:r>
            <a:r>
              <a:rPr lang="pt-BR" dirty="0">
                <a:effectLst>
                  <a:outerShdw blurRad="38100" dist="38100" dir="2700000" algn="tl">
                    <a:srgbClr val="000000">
                      <a:alpha val="43137"/>
                    </a:srgbClr>
                  </a:outerShdw>
                </a:effectLst>
              </a:rPr>
              <a:t>C, N, O, S, and </a:t>
            </a:r>
            <a:r>
              <a:rPr lang="pt-BR" dirty="0" smtClean="0">
                <a:effectLst>
                  <a:outerShdw blurRad="38100" dist="38100" dir="2700000" algn="tl">
                    <a:srgbClr val="000000">
                      <a:alpha val="43137"/>
                    </a:srgbClr>
                  </a:outerShdw>
                </a:effectLst>
              </a:rPr>
              <a:t>halogens</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a:xfrm>
            <a:off x="674688" y="260350"/>
            <a:ext cx="7772400" cy="819150"/>
          </a:xfrm>
        </p:spPr>
        <p:txBody>
          <a:bodyPr/>
          <a:lstStyle/>
          <a:p>
            <a:r>
              <a:rPr lang="en-US" altLang="en-US" sz="3600" b="1" dirty="0" smtClean="0"/>
              <a:t>Big Data (2017 Plot)</a:t>
            </a:r>
          </a:p>
        </p:txBody>
      </p:sp>
      <p:sp>
        <p:nvSpPr>
          <p:cNvPr id="2" name="Date Placeholder 1"/>
          <p:cNvSpPr>
            <a:spLocks noGrp="1"/>
          </p:cNvSpPr>
          <p:nvPr>
            <p:ph type="dt" sz="quarter" idx="10"/>
          </p:nvPr>
        </p:nvSpPr>
        <p:spPr/>
        <p:txBody>
          <a:bodyPr/>
          <a:lstStyle/>
          <a:p>
            <a:pPr>
              <a:defRPr/>
            </a:pPr>
            <a:r>
              <a:rPr lang="en-US" dirty="0" smtClean="0"/>
              <a:t>Wendy Warr &amp; Associates</a:t>
            </a:r>
            <a:endParaRPr lang="en-US" dirty="0"/>
          </a:p>
        </p:txBody>
      </p:sp>
      <p:sp>
        <p:nvSpPr>
          <p:cNvPr id="4" name="TextBox 3"/>
          <p:cNvSpPr txBox="1"/>
          <p:nvPr/>
        </p:nvSpPr>
        <p:spPr>
          <a:xfrm>
            <a:off x="6405563" y="5919788"/>
            <a:ext cx="2185987" cy="369887"/>
          </a:xfrm>
          <a:prstGeom prst="rect">
            <a:avLst/>
          </a:prstGeom>
          <a:noFill/>
        </p:spPr>
        <p:txBody>
          <a:bodyPr wrap="none">
            <a:spAutoFit/>
          </a:bodyPr>
          <a:lstStyle/>
          <a:p>
            <a:pPr eaLnBrk="0" hangingPunct="0">
              <a:defRPr/>
            </a:pPr>
            <a:r>
              <a:rPr lang="en-US" sz="1800" dirty="0">
                <a:solidFill>
                  <a:schemeClr val="accent2"/>
                </a:solidFill>
                <a:effectLst>
                  <a:outerShdw blurRad="38100" dist="38100" dir="2700000" algn="tl">
                    <a:srgbClr val="000000">
                      <a:alpha val="43137"/>
                    </a:srgbClr>
                  </a:outerShdw>
                </a:effectLst>
              </a:rPr>
              <a:t>Source: </a:t>
            </a:r>
            <a:r>
              <a:rPr lang="en-US" sz="1800" dirty="0" err="1">
                <a:solidFill>
                  <a:schemeClr val="accent2"/>
                </a:solidFill>
                <a:effectLst>
                  <a:outerShdw blurRad="38100" dist="38100" dir="2700000" algn="tl">
                    <a:srgbClr val="000000">
                      <a:alpha val="43137"/>
                    </a:srgbClr>
                  </a:outerShdw>
                </a:effectLst>
              </a:rPr>
              <a:t>ChemAxon</a:t>
            </a:r>
            <a:endParaRPr lang="en-US" sz="1800" dirty="0">
              <a:solidFill>
                <a:schemeClr val="accent2"/>
              </a:solidFill>
              <a:effectLst>
                <a:outerShdw blurRad="38100" dist="38100" dir="2700000" algn="tl">
                  <a:srgbClr val="000000">
                    <a:alpha val="43137"/>
                  </a:srgbClr>
                </a:outerShdw>
              </a:effectLst>
            </a:endParaRPr>
          </a:p>
        </p:txBody>
      </p:sp>
      <p:sp>
        <p:nvSpPr>
          <p:cNvPr id="30725" name="Rectangle 4"/>
          <p:cNvSpPr>
            <a:spLocks noChangeArrowheads="1"/>
          </p:cNvSpPr>
          <p:nvPr/>
        </p:nvSpPr>
        <p:spPr bwMode="auto">
          <a:xfrm>
            <a:off x="431800" y="1233488"/>
            <a:ext cx="8135938" cy="4649787"/>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30726" name="Screen Shot 2017-09-14 at 9.48.51.png" descr="Screen Shot 2017-09-14 at 9.48.5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349375"/>
            <a:ext cx="7894638"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33375"/>
            <a:ext cx="7772400" cy="1143000"/>
          </a:xfrm>
        </p:spPr>
        <p:txBody>
          <a:bodyPr/>
          <a:lstStyle/>
          <a:p>
            <a:pPr>
              <a:defRPr/>
            </a:pPr>
            <a:r>
              <a:rPr lang="en-US" sz="4000" dirty="0" smtClean="0">
                <a:effectLst>
                  <a:outerShdw blurRad="38100" dist="38100" dir="2700000" algn="tl">
                    <a:srgbClr val="000000">
                      <a:alpha val="43137"/>
                    </a:srgbClr>
                  </a:outerShdw>
                </a:effectLst>
              </a:rPr>
              <a:t>Fast Similarity Search</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00113" y="1484313"/>
            <a:ext cx="7200900" cy="4176712"/>
          </a:xfrm>
        </p:spPr>
        <p:txBody>
          <a:bodyPr/>
          <a:lstStyle/>
          <a:p>
            <a:pPr>
              <a:defRPr/>
            </a:pPr>
            <a:r>
              <a:rPr lang="en-US" sz="2800" dirty="0" err="1" smtClean="0">
                <a:effectLst>
                  <a:outerShdw blurRad="38100" dist="38100" dir="2700000" algn="tl">
                    <a:srgbClr val="000000">
                      <a:alpha val="43137"/>
                    </a:srgbClr>
                  </a:outerShdw>
                </a:effectLst>
              </a:rPr>
              <a:t>Arthor</a:t>
            </a:r>
            <a:r>
              <a:rPr lang="en-US" sz="2800" dirty="0" smtClean="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NextMove</a:t>
            </a:r>
            <a:r>
              <a:rPr lang="en-US" sz="2800" dirty="0">
                <a:effectLst>
                  <a:outerShdw blurRad="38100" dist="38100" dir="2700000" algn="tl">
                    <a:srgbClr val="000000">
                      <a:alpha val="43137"/>
                    </a:srgbClr>
                  </a:outerShdw>
                </a:effectLst>
              </a:rPr>
              <a:t> Software</a:t>
            </a:r>
          </a:p>
          <a:p>
            <a:pPr>
              <a:defRPr/>
            </a:pPr>
            <a:r>
              <a:rPr lang="en-GB" sz="2800" dirty="0" err="1">
                <a:effectLst>
                  <a:outerShdw blurRad="38100" dist="38100" dir="2700000" algn="tl">
                    <a:srgbClr val="000000">
                      <a:alpha val="43137"/>
                    </a:srgbClr>
                  </a:outerShdw>
                </a:effectLst>
              </a:rPr>
              <a:t>Chemfp</a:t>
            </a:r>
            <a:r>
              <a:rPr lang="en-GB" sz="2800" dirty="0">
                <a:effectLst>
                  <a:outerShdw blurRad="38100" dist="38100" dir="2700000" algn="tl">
                    <a:srgbClr val="000000">
                      <a:alpha val="43137"/>
                    </a:srgbClr>
                  </a:outerShdw>
                </a:effectLst>
              </a:rPr>
              <a:t>, Dalke Scientific Software</a:t>
            </a:r>
            <a:endParaRPr lang="en-US" sz="2800" dirty="0">
              <a:effectLst>
                <a:outerShdw blurRad="38100" dist="38100" dir="2700000" algn="tl">
                  <a:srgbClr val="000000">
                    <a:alpha val="43137"/>
                  </a:srgbClr>
                </a:outerShdw>
              </a:effectLst>
            </a:endParaRPr>
          </a:p>
          <a:p>
            <a:pPr>
              <a:defRPr/>
            </a:pPr>
            <a:r>
              <a:rPr lang="en-US" sz="2800" dirty="0" err="1">
                <a:effectLst>
                  <a:outerShdw blurRad="38100" dist="38100" dir="2700000" algn="tl">
                    <a:srgbClr val="000000">
                      <a:alpha val="43137"/>
                    </a:srgbClr>
                  </a:outerShdw>
                </a:effectLst>
              </a:rPr>
              <a:t>FastROCS</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OpenEye</a:t>
            </a:r>
            <a:r>
              <a:rPr lang="en-US" sz="2800" dirty="0">
                <a:effectLst>
                  <a:outerShdw blurRad="38100" dist="38100" dir="2700000" algn="tl">
                    <a:srgbClr val="000000">
                      <a:alpha val="43137"/>
                    </a:srgbClr>
                  </a:outerShdw>
                </a:effectLst>
              </a:rPr>
              <a:t> Scientific </a:t>
            </a:r>
            <a:r>
              <a:rPr lang="en-US" sz="2800" dirty="0" smtClean="0">
                <a:effectLst>
                  <a:outerShdw blurRad="38100" dist="38100" dir="2700000" algn="tl">
                    <a:srgbClr val="000000">
                      <a:alpha val="43137"/>
                    </a:srgbClr>
                  </a:outerShdw>
                </a:effectLst>
              </a:rPr>
              <a:t>Software</a:t>
            </a:r>
          </a:p>
          <a:p>
            <a:pPr>
              <a:defRPr/>
            </a:pPr>
            <a:r>
              <a:rPr lang="en-US" sz="2800" dirty="0" err="1" smtClean="0">
                <a:effectLst>
                  <a:outerShdw blurRad="38100" dist="38100" dir="2700000" algn="tl">
                    <a:srgbClr val="000000">
                      <a:alpha val="43137"/>
                    </a:srgbClr>
                  </a:outerShdw>
                </a:effectLst>
              </a:rPr>
              <a:t>FTrees</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BioSolveIT</a:t>
            </a:r>
            <a:endParaRPr lang="en-US" sz="2800" dirty="0">
              <a:effectLst>
                <a:outerShdw blurRad="38100" dist="38100" dir="2700000" algn="tl">
                  <a:srgbClr val="000000">
                    <a:alpha val="43137"/>
                  </a:srgbClr>
                </a:outerShdw>
              </a:effectLst>
            </a:endParaRPr>
          </a:p>
          <a:p>
            <a:pPr>
              <a:defRPr/>
            </a:pPr>
            <a:r>
              <a:rPr lang="en-US" sz="2800" dirty="0">
                <a:effectLst>
                  <a:outerShdw blurRad="38100" dist="38100" dir="2700000" algn="tl">
                    <a:srgbClr val="000000">
                      <a:alpha val="43137"/>
                    </a:srgbClr>
                  </a:outerShdw>
                </a:effectLst>
              </a:rPr>
              <a:t>IC</a:t>
            </a:r>
            <a:r>
              <a:rPr lang="en-US" sz="2400" i="1" dirty="0">
                <a:effectLst>
                  <a:outerShdw blurRad="38100" dist="38100" dir="2700000" algn="tl">
                    <a:srgbClr val="000000">
                      <a:alpha val="43137"/>
                    </a:srgbClr>
                  </a:outerShdw>
                </a:effectLst>
              </a:rPr>
              <a:t>FSE</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InfoChem</a:t>
            </a:r>
            <a:endParaRPr lang="en-US" sz="2800" dirty="0">
              <a:effectLst>
                <a:outerShdw blurRad="38100" dist="38100" dir="2700000" algn="tl">
                  <a:srgbClr val="000000">
                    <a:alpha val="43137"/>
                  </a:srgbClr>
                </a:outerShdw>
              </a:effectLst>
            </a:endParaRPr>
          </a:p>
          <a:p>
            <a:pPr>
              <a:defRPr/>
            </a:pPr>
            <a:r>
              <a:rPr lang="en-US" sz="2800" dirty="0" err="1" smtClean="0">
                <a:effectLst>
                  <a:outerShdw blurRad="38100" dist="38100" dir="2700000" algn="tl">
                    <a:srgbClr val="000000">
                      <a:alpha val="43137"/>
                    </a:srgbClr>
                  </a:outerShdw>
                </a:effectLst>
              </a:rPr>
              <a:t>MadFast</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ChemAxon</a:t>
            </a:r>
            <a:endParaRPr lang="en-US" sz="2800" dirty="0">
              <a:effectLst>
                <a:outerShdw blurRad="38100" dist="38100" dir="2700000" algn="tl">
                  <a:srgbClr val="000000">
                    <a:alpha val="43137"/>
                  </a:srgbClr>
                </a:outerShdw>
              </a:effectLst>
            </a:endParaRPr>
          </a:p>
          <a:p>
            <a:pPr>
              <a:defRPr/>
            </a:pPr>
            <a:r>
              <a:rPr lang="en-US" sz="2800" dirty="0" err="1">
                <a:effectLst>
                  <a:outerShdw blurRad="38100" dist="38100" dir="2700000" algn="tl">
                    <a:srgbClr val="000000">
                      <a:alpha val="43137"/>
                    </a:srgbClr>
                  </a:outerShdw>
                </a:effectLst>
              </a:rPr>
              <a:t>SmallWorld</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NextMove</a:t>
            </a:r>
            <a:r>
              <a:rPr lang="en-US" sz="2800" dirty="0">
                <a:effectLst>
                  <a:outerShdw blurRad="38100" dist="38100" dir="2700000" algn="tl">
                    <a:srgbClr val="000000">
                      <a:alpha val="43137"/>
                    </a:srgbClr>
                  </a:outerShdw>
                </a:effectLst>
              </a:rPr>
              <a:t> Software</a:t>
            </a:r>
          </a:p>
          <a:p>
            <a:pPr>
              <a:defRPr/>
            </a:pPr>
            <a:r>
              <a:rPr lang="en-US" sz="2800" dirty="0" smtClean="0">
                <a:effectLst>
                  <a:outerShdw blurRad="38100" dist="38100" dir="2700000" algn="tl">
                    <a:srgbClr val="000000">
                      <a:alpha val="43137"/>
                    </a:srgbClr>
                  </a:outerShdw>
                </a:effectLst>
              </a:rPr>
              <a:t>etc</a:t>
            </a:r>
            <a:r>
              <a:rPr lang="en-US" sz="2800" dirty="0">
                <a:effectLst>
                  <a:outerShdw blurRad="38100" dist="38100" dir="2700000" algn="tl">
                    <a:srgbClr val="000000">
                      <a:alpha val="43137"/>
                    </a:srgbClr>
                  </a:outerShdw>
                </a:effectLst>
              </a:rPr>
              <a:t>.</a:t>
            </a:r>
          </a:p>
          <a:p>
            <a:pPr>
              <a:defRPr/>
            </a:pPr>
            <a:endParaRPr lang="en-GB" sz="2000" u="sng" dirty="0" smtClean="0"/>
          </a:p>
          <a:p>
            <a:pPr>
              <a:defRPr/>
            </a:pPr>
            <a:endParaRPr lang="en-US" sz="20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188913"/>
            <a:ext cx="7772400" cy="1143000"/>
          </a:xfrm>
        </p:spPr>
        <p:txBody>
          <a:bodyPr/>
          <a:lstStyle/>
          <a:p>
            <a:pPr>
              <a:defRPr/>
            </a:pPr>
            <a:r>
              <a:rPr lang="en-US" dirty="0" smtClean="0">
                <a:effectLst>
                  <a:outerShdw blurRad="38100" dist="38100" dir="2700000" algn="tl">
                    <a:srgbClr val="000000">
                      <a:alpha val="43137"/>
                    </a:srgbClr>
                  </a:outerShdw>
                </a:effectLst>
              </a:rPr>
              <a:t>High Throughput Screening</a:t>
            </a:r>
            <a:endParaRPr lang="en-US" dirty="0">
              <a:effectLst>
                <a:outerShdw blurRad="38100" dist="38100" dir="2700000" algn="tl">
                  <a:srgbClr val="000000">
                    <a:alpha val="43137"/>
                  </a:srgbClr>
                </a:outerShdw>
              </a:effectLst>
            </a:endParaRPr>
          </a:p>
        </p:txBody>
      </p:sp>
      <p:sp>
        <p:nvSpPr>
          <p:cNvPr id="3" name="Date Placeholder 2"/>
          <p:cNvSpPr>
            <a:spLocks noGrp="1"/>
          </p:cNvSpPr>
          <p:nvPr>
            <p:ph type="dt" sz="quarter" idx="10"/>
          </p:nvPr>
        </p:nvSpPr>
        <p:spPr/>
        <p:txBody>
          <a:bodyPr/>
          <a:lstStyle/>
          <a:p>
            <a:pPr>
              <a:defRPr/>
            </a:pPr>
            <a:r>
              <a:rPr lang="en-US" altLang="en-US" smtClean="0"/>
              <a:t>Wendy Warr &amp; Associates</a:t>
            </a:r>
            <a:endParaRPr lang="en-US" altLang="en-US"/>
          </a:p>
        </p:txBody>
      </p:sp>
      <p:grpSp>
        <p:nvGrpSpPr>
          <p:cNvPr id="26628" name="Group 7"/>
          <p:cNvGrpSpPr>
            <a:grpSpLocks/>
          </p:cNvGrpSpPr>
          <p:nvPr/>
        </p:nvGrpSpPr>
        <p:grpSpPr bwMode="auto">
          <a:xfrm>
            <a:off x="1276350" y="1341438"/>
            <a:ext cx="6486525" cy="4321175"/>
            <a:chOff x="1403648" y="1268760"/>
            <a:chExt cx="6486837" cy="4321692"/>
          </a:xfrm>
        </p:grpSpPr>
        <p:sp>
          <p:nvSpPr>
            <p:cNvPr id="26630" name="Rectangle 6"/>
            <p:cNvSpPr>
              <a:spLocks noChangeArrowheads="1"/>
            </p:cNvSpPr>
            <p:nvPr/>
          </p:nvSpPr>
          <p:spPr bwMode="auto">
            <a:xfrm>
              <a:off x="1403648" y="1268760"/>
              <a:ext cx="6486837" cy="4321692"/>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266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0245" y="1340768"/>
              <a:ext cx="6293641" cy="417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a:xfrm>
            <a:off x="1209675" y="5735638"/>
            <a:ext cx="6680200" cy="400050"/>
          </a:xfrm>
          <a:prstGeom prst="rect">
            <a:avLst/>
          </a:prstGeom>
          <a:noFill/>
        </p:spPr>
        <p:txBody>
          <a:bodyPr wrap="none">
            <a:spAutoFit/>
          </a:bodyPr>
          <a:lstStyle/>
          <a:p>
            <a:pPr eaLnBrk="0" hangingPunct="0">
              <a:defRPr/>
            </a:pPr>
            <a:r>
              <a:rPr lang="en-US" sz="2000" dirty="0">
                <a:solidFill>
                  <a:schemeClr val="accent2"/>
                </a:solidFill>
                <a:effectLst>
                  <a:outerShdw blurRad="38100" dist="38100" dir="2700000" algn="tl">
                    <a:srgbClr val="000000">
                      <a:alpha val="43137"/>
                    </a:srgbClr>
                  </a:outerShdw>
                </a:effectLst>
                <a:latin typeface="Arial" pitchFamily="34" charset="0"/>
                <a:cs typeface="Arial" pitchFamily="34" charset="0"/>
              </a:rPr>
              <a:t>Source: NIH National Human Genome Research Institute</a:t>
            </a:r>
          </a:p>
        </p:txBody>
      </p:sp>
    </p:spTree>
    <p:extLst>
      <p:ext uri="{BB962C8B-B14F-4D97-AF65-F5344CB8AC3E}">
        <p14:creationId xmlns:p14="http://schemas.microsoft.com/office/powerpoint/2010/main" val="1670318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271362" name="Rectangle 2"/>
          <p:cNvSpPr>
            <a:spLocks noGrp="1" noChangeArrowheads="1"/>
          </p:cNvSpPr>
          <p:nvPr>
            <p:ph type="title"/>
          </p:nvPr>
        </p:nvSpPr>
        <p:spPr>
          <a:xfrm>
            <a:off x="722312" y="121725"/>
            <a:ext cx="7772400" cy="1347936"/>
          </a:xfrm>
        </p:spPr>
        <p:txBody>
          <a:bodyPr/>
          <a:lstStyle/>
          <a:p>
            <a:pPr>
              <a:defRPr/>
            </a:pPr>
            <a:r>
              <a:rPr lang="en-US" altLang="en-US" dirty="0" smtClean="0">
                <a:effectLst>
                  <a:outerShdw blurRad="38100" dist="38100" dir="2700000" algn="tl">
                    <a:srgbClr val="000000"/>
                  </a:outerShdw>
                </a:effectLst>
              </a:rPr>
              <a:t>Going it Alone</a:t>
            </a:r>
          </a:p>
        </p:txBody>
      </p:sp>
      <p:grpSp>
        <p:nvGrpSpPr>
          <p:cNvPr id="40964" name="Group 6"/>
          <p:cNvGrpSpPr>
            <a:grpSpLocks/>
          </p:cNvGrpSpPr>
          <p:nvPr/>
        </p:nvGrpSpPr>
        <p:grpSpPr bwMode="auto">
          <a:xfrm>
            <a:off x="1187450" y="1484784"/>
            <a:ext cx="6842125" cy="4321175"/>
            <a:chOff x="793" y="1207"/>
            <a:chExt cx="4310" cy="2722"/>
          </a:xfrm>
        </p:grpSpPr>
        <p:sp>
          <p:nvSpPr>
            <p:cNvPr id="40965" name="Rectangle 5"/>
            <p:cNvSpPr>
              <a:spLocks noChangeArrowheads="1"/>
            </p:cNvSpPr>
            <p:nvPr/>
          </p:nvSpPr>
          <p:spPr bwMode="auto">
            <a:xfrm>
              <a:off x="793" y="1207"/>
              <a:ext cx="4310" cy="2722"/>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40966" name="Picture 4" descr="maver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253"/>
              <a:ext cx="4218" cy="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01262" y="188640"/>
            <a:ext cx="7772400" cy="1143000"/>
          </a:xfrm>
        </p:spPr>
        <p:txBody>
          <a:bodyPr/>
          <a:lstStyle/>
          <a:p>
            <a:pPr>
              <a:defRPr/>
            </a:pPr>
            <a:r>
              <a:rPr lang="en-US" dirty="0" smtClean="0">
                <a:effectLst>
                  <a:outerShdw blurRad="38100" dist="38100" dir="2700000" algn="tl">
                    <a:srgbClr val="000000">
                      <a:alpha val="43137"/>
                    </a:srgbClr>
                  </a:outerShdw>
                </a:effectLst>
              </a:rPr>
              <a:t>Wendy Warr &amp; Associates</a:t>
            </a:r>
            <a:endParaRPr lang="en-US" dirty="0">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r>
              <a:rPr lang="en-US" altLang="en-US" smtClean="0"/>
              <a:t>Wendy Warr &amp; Associates</a:t>
            </a:r>
            <a:endParaRPr lang="en-US" altLang="en-US"/>
          </a:p>
        </p:txBody>
      </p:sp>
      <p:grpSp>
        <p:nvGrpSpPr>
          <p:cNvPr id="39940" name="Group 5"/>
          <p:cNvGrpSpPr>
            <a:grpSpLocks/>
          </p:cNvGrpSpPr>
          <p:nvPr/>
        </p:nvGrpSpPr>
        <p:grpSpPr bwMode="auto">
          <a:xfrm>
            <a:off x="701262" y="1484784"/>
            <a:ext cx="7761288" cy="4252913"/>
            <a:chOff x="898985" y="1588070"/>
            <a:chExt cx="7761088" cy="4253197"/>
          </a:xfrm>
        </p:grpSpPr>
        <p:sp>
          <p:nvSpPr>
            <p:cNvPr id="39941" name="Rectangle 3"/>
            <p:cNvSpPr>
              <a:spLocks noChangeArrowheads="1"/>
            </p:cNvSpPr>
            <p:nvPr/>
          </p:nvSpPr>
          <p:spPr bwMode="auto">
            <a:xfrm>
              <a:off x="898985" y="1588070"/>
              <a:ext cx="7761088" cy="4253197"/>
            </a:xfrm>
            <a:prstGeom prst="rect">
              <a:avLst/>
            </a:prstGeom>
            <a:solidFill>
              <a:schemeClr val="tx2"/>
            </a:solidFill>
            <a:ln w="12700" algn="ctr">
              <a:solidFill>
                <a:schemeClr val="bg2"/>
              </a:solidFill>
              <a:round/>
              <a:headEnd type="none" w="sm" len="sm"/>
              <a:tailEnd type="none" w="sm" len="sm"/>
            </a:ln>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endParaRPr lang="en-US" altLang="en-US"/>
            </a:p>
          </p:txBody>
        </p:sp>
        <p:pic>
          <p:nvPicPr>
            <p:cNvPr id="399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47" y="1652989"/>
              <a:ext cx="7671364" cy="4123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273410" name="Rectangle 2"/>
          <p:cNvSpPr>
            <a:spLocks noGrp="1" noChangeArrowheads="1"/>
          </p:cNvSpPr>
          <p:nvPr>
            <p:ph type="title"/>
          </p:nvPr>
        </p:nvSpPr>
        <p:spPr/>
        <p:txBody>
          <a:bodyPr/>
          <a:lstStyle/>
          <a:p>
            <a:pPr>
              <a:defRPr/>
            </a:pPr>
            <a:r>
              <a:rPr lang="en-US" altLang="en-US" dirty="0" smtClean="0">
                <a:effectLst>
                  <a:outerShdw blurRad="38100" dist="38100" dir="2700000" algn="tl">
                    <a:srgbClr val="000000"/>
                  </a:outerShdw>
                </a:effectLst>
              </a:rPr>
              <a:t>What We Do</a:t>
            </a:r>
          </a:p>
        </p:txBody>
      </p:sp>
      <p:sp>
        <p:nvSpPr>
          <p:cNvPr id="273412" name="Rectangle 4"/>
          <p:cNvSpPr>
            <a:spLocks noChangeArrowheads="1"/>
          </p:cNvSpPr>
          <p:nvPr/>
        </p:nvSpPr>
        <p:spPr bwMode="auto">
          <a:xfrm>
            <a:off x="539750" y="1955800"/>
            <a:ext cx="7840663"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defRPr/>
            </a:pPr>
            <a:r>
              <a:rPr lang="en-US" altLang="en-US" dirty="0">
                <a:effectLst>
                  <a:outerShdw blurRad="38100" dist="38100" dir="2700000" algn="tl">
                    <a:srgbClr val="000000"/>
                  </a:outerShdw>
                </a:effectLst>
                <a:cs typeface="+mn-cs"/>
              </a:rPr>
              <a:t>Since January 1992, Wendy Warr &amp; Associates has been supplying business and competitive intelligence services to a broad spectrum of clients in the United States, Europe, Australia, the Middle East, and Asia. Our success stems from our extensive network and our specialized knowledge of cheminformatics and high throughput chemistry. Pharmaceutical companies, venture capitalists, publishers, software companies, and scientific database producers have benefited from our expert counsel and services in recent years.</a:t>
            </a:r>
          </a:p>
          <a:p>
            <a:pPr algn="ctr" eaLnBrk="0" hangingPunct="0">
              <a:defRPr/>
            </a:pPr>
            <a:endParaRPr lang="en-US" altLang="en-US" dirty="0">
              <a:effectLst>
                <a:outerShdw blurRad="38100" dist="38100" dir="2700000" algn="tl">
                  <a:srgbClr val="000000"/>
                </a:outerShdw>
              </a:effectLst>
              <a:latin typeface="Times New Roman" pitchFamily="18" charset="0"/>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43011" name="Rectangle 5"/>
          <p:cNvSpPr>
            <a:spLocks noChangeArrowheads="1"/>
          </p:cNvSpPr>
          <p:nvPr/>
        </p:nvSpPr>
        <p:spPr bwMode="auto">
          <a:xfrm>
            <a:off x="1619250" y="2060575"/>
            <a:ext cx="5976938" cy="4032250"/>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sp>
        <p:nvSpPr>
          <p:cNvPr id="272386" name="Rectangle 2"/>
          <p:cNvSpPr>
            <a:spLocks noGrp="1" noChangeArrowheads="1"/>
          </p:cNvSpPr>
          <p:nvPr>
            <p:ph type="title"/>
          </p:nvPr>
        </p:nvSpPr>
        <p:spPr/>
        <p:txBody>
          <a:bodyPr/>
          <a:lstStyle/>
          <a:p>
            <a:pPr>
              <a:defRPr/>
            </a:pPr>
            <a:r>
              <a:rPr lang="en-US" altLang="en-US" dirty="0" smtClean="0">
                <a:effectLst>
                  <a:outerShdw blurRad="38100" dist="38100" dir="2700000" algn="tl">
                    <a:srgbClr val="000000"/>
                  </a:outerShdw>
                </a:effectLst>
              </a:rPr>
              <a:t>What We Do</a:t>
            </a:r>
          </a:p>
        </p:txBody>
      </p:sp>
      <p:pic>
        <p:nvPicPr>
          <p:cNvPr id="43013" name="Picture 4" descr="Sno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133600"/>
            <a:ext cx="5815013"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8"/>
          <p:cNvGrpSpPr>
            <a:grpSpLocks/>
          </p:cNvGrpSpPr>
          <p:nvPr/>
        </p:nvGrpSpPr>
        <p:grpSpPr bwMode="auto">
          <a:xfrm>
            <a:off x="1619250" y="2060575"/>
            <a:ext cx="5976938" cy="4032250"/>
            <a:chOff x="1020" y="1298"/>
            <a:chExt cx="3765" cy="2540"/>
          </a:xfrm>
        </p:grpSpPr>
        <p:sp>
          <p:nvSpPr>
            <p:cNvPr id="43015" name="Rectangle 6"/>
            <p:cNvSpPr>
              <a:spLocks noChangeArrowheads="1"/>
            </p:cNvSpPr>
            <p:nvPr/>
          </p:nvSpPr>
          <p:spPr bwMode="auto">
            <a:xfrm>
              <a:off x="1020" y="1298"/>
              <a:ext cx="3765" cy="2540"/>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43016" name="Picture 7" descr="Sno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344"/>
              <a:ext cx="3663" cy="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276482" name="Rectangle 2"/>
          <p:cNvSpPr>
            <a:spLocks noGrp="1" noChangeArrowheads="1"/>
          </p:cNvSpPr>
          <p:nvPr>
            <p:ph type="title"/>
          </p:nvPr>
        </p:nvSpPr>
        <p:spPr>
          <a:xfrm>
            <a:off x="539750" y="2708275"/>
            <a:ext cx="3097213" cy="1143000"/>
          </a:xfrm>
        </p:spPr>
        <p:txBody>
          <a:bodyPr/>
          <a:lstStyle/>
          <a:p>
            <a:pPr>
              <a:defRPr/>
            </a:pPr>
            <a:r>
              <a:rPr lang="en-US" altLang="en-US" sz="4000" dirty="0" smtClean="0">
                <a:effectLst>
                  <a:outerShdw blurRad="38100" dist="38100" dir="2700000" algn="tl">
                    <a:srgbClr val="000000"/>
                  </a:outerShdw>
                </a:effectLst>
              </a:rPr>
              <a:t>Finding Things Out</a:t>
            </a:r>
          </a:p>
        </p:txBody>
      </p:sp>
      <p:grpSp>
        <p:nvGrpSpPr>
          <p:cNvPr id="44036" name="Group 6"/>
          <p:cNvGrpSpPr>
            <a:grpSpLocks/>
          </p:cNvGrpSpPr>
          <p:nvPr/>
        </p:nvGrpSpPr>
        <p:grpSpPr bwMode="auto">
          <a:xfrm>
            <a:off x="3995738" y="549275"/>
            <a:ext cx="4464050" cy="5975350"/>
            <a:chOff x="2517" y="346"/>
            <a:chExt cx="2812" cy="3764"/>
          </a:xfrm>
        </p:grpSpPr>
        <p:sp>
          <p:nvSpPr>
            <p:cNvPr id="44037" name="Rectangle 5"/>
            <p:cNvSpPr>
              <a:spLocks noChangeArrowheads="1"/>
            </p:cNvSpPr>
            <p:nvPr/>
          </p:nvSpPr>
          <p:spPr bwMode="auto">
            <a:xfrm>
              <a:off x="2517" y="346"/>
              <a:ext cx="2812" cy="3764"/>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44038" name="Picture 4" descr="Spy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 y="391"/>
              <a:ext cx="2715" cy="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188913"/>
            <a:ext cx="7772400" cy="1143000"/>
          </a:xfrm>
        </p:spPr>
        <p:txBody>
          <a:bodyPr/>
          <a:lstStyle/>
          <a:p>
            <a:pPr>
              <a:defRPr/>
            </a:pPr>
            <a:r>
              <a:rPr lang="en-US" sz="4000" dirty="0" smtClean="0">
                <a:effectLst>
                  <a:outerShdw blurRad="38100" dist="38100" dir="2700000" algn="tl">
                    <a:srgbClr val="000000">
                      <a:alpha val="43137"/>
                    </a:srgbClr>
                  </a:outerShdw>
                </a:effectLst>
              </a:rPr>
              <a:t>Employment</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484784"/>
            <a:ext cx="8460432" cy="4681537"/>
          </a:xfrm>
        </p:spPr>
        <p:txBody>
          <a:bodyPr/>
          <a:lstStyle/>
          <a:p>
            <a:pPr>
              <a:defRPr/>
            </a:pPr>
            <a:r>
              <a:rPr lang="en-US" sz="2800" dirty="0" smtClean="0">
                <a:effectLst>
                  <a:outerShdw blurRad="38100" dist="38100" dir="2700000" algn="tl">
                    <a:srgbClr val="000000">
                      <a:alpha val="43137"/>
                    </a:srgbClr>
                  </a:outerShdw>
                </a:effectLst>
              </a:rPr>
              <a:t>1968-1970 OU Experimental Information Unit</a:t>
            </a:r>
          </a:p>
          <a:p>
            <a:pPr>
              <a:defRPr/>
            </a:pPr>
            <a:endParaRPr lang="en-US" sz="2800" dirty="0" smtClean="0">
              <a:effectLst>
                <a:outerShdw blurRad="38100" dist="38100" dir="2700000" algn="tl">
                  <a:srgbClr val="000000">
                    <a:alpha val="43137"/>
                  </a:srgbClr>
                </a:outerShdw>
              </a:effectLst>
            </a:endParaRPr>
          </a:p>
          <a:p>
            <a:pPr>
              <a:defRPr/>
            </a:pPr>
            <a:r>
              <a:rPr lang="en-US" sz="2800" dirty="0" smtClean="0">
                <a:effectLst>
                  <a:outerShdw blurRad="38100" dist="38100" dir="2700000" algn="tl">
                    <a:srgbClr val="000000">
                      <a:alpha val="43137"/>
                    </a:srgbClr>
                  </a:outerShdw>
                </a:effectLst>
              </a:rPr>
              <a:t>1970-1972 Robinson Brothers, Research Chemist </a:t>
            </a:r>
          </a:p>
          <a:p>
            <a:pPr>
              <a:defRPr/>
            </a:pPr>
            <a:endParaRPr lang="en-US" sz="2800" dirty="0" smtClean="0">
              <a:effectLst>
                <a:outerShdw blurRad="38100" dist="38100" dir="2700000" algn="tl">
                  <a:srgbClr val="000000">
                    <a:alpha val="43137"/>
                  </a:srgbClr>
                </a:outerShdw>
              </a:effectLst>
            </a:endParaRPr>
          </a:p>
          <a:p>
            <a:pPr>
              <a:defRPr/>
            </a:pPr>
            <a:r>
              <a:rPr lang="en-US" sz="2800" dirty="0" smtClean="0">
                <a:effectLst>
                  <a:outerShdw blurRad="38100" dist="38100" dir="2700000" algn="tl">
                    <a:srgbClr val="000000">
                      <a:alpha val="43137"/>
                    </a:srgbClr>
                  </a:outerShdw>
                </a:effectLst>
              </a:rPr>
              <a:t>1972-1991 </a:t>
            </a:r>
            <a:r>
              <a:rPr lang="en-US" sz="2800" dirty="0">
                <a:effectLst>
                  <a:outerShdw blurRad="38100" dist="38100" dir="2700000" algn="tl">
                    <a:srgbClr val="000000">
                      <a:alpha val="43137"/>
                    </a:srgbClr>
                  </a:outerShdw>
                </a:effectLst>
              </a:rPr>
              <a:t>ICI </a:t>
            </a:r>
            <a:r>
              <a:rPr lang="en-US" sz="2800" dirty="0" smtClean="0">
                <a:effectLst>
                  <a:outerShdw blurRad="38100" dist="38100" dir="2700000" algn="tl">
                    <a:srgbClr val="000000">
                      <a:alpha val="43137"/>
                    </a:srgbClr>
                  </a:outerShdw>
                </a:effectLst>
              </a:rPr>
              <a:t>Pharmaceuticals</a:t>
            </a:r>
            <a:endParaRPr lang="en-US" sz="2800" dirty="0">
              <a:effectLst>
                <a:outerShdw blurRad="38100" dist="38100" dir="2700000" algn="tl">
                  <a:srgbClr val="000000">
                    <a:alpha val="43137"/>
                  </a:srgbClr>
                </a:outerShdw>
              </a:effectLst>
            </a:endParaRPr>
          </a:p>
          <a:p>
            <a:pPr marL="0" indent="0">
              <a:buFontTx/>
              <a:buNone/>
              <a:defRPr/>
            </a:pPr>
            <a:endParaRPr lang="en-US" sz="2800" dirty="0" smtClean="0">
              <a:effectLst>
                <a:outerShdw blurRad="38100" dist="38100" dir="2700000" algn="tl">
                  <a:srgbClr val="000000">
                    <a:alpha val="43137"/>
                  </a:srgbClr>
                </a:outerShdw>
              </a:effectLst>
            </a:endParaRPr>
          </a:p>
          <a:p>
            <a:pPr>
              <a:defRPr/>
            </a:pPr>
            <a:r>
              <a:rPr lang="en-US" sz="2800" dirty="0" smtClean="0">
                <a:effectLst>
                  <a:outerShdw blurRad="38100" dist="38100" dir="2700000" algn="tl">
                    <a:srgbClr val="000000">
                      <a:alpha val="43137"/>
                    </a:srgbClr>
                  </a:outerShdw>
                </a:effectLst>
              </a:rPr>
              <a:t>1992-2019  Wendy Warr &amp; Associates</a:t>
            </a:r>
          </a:p>
          <a:p>
            <a:pPr>
              <a:defRPr/>
            </a:pPr>
            <a:endParaRPr lang="en-US" sz="2800" dirty="0" smtClean="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altLang="en-US" smtClean="0"/>
              <a:t>Wendy Warr &amp; Associates</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2"/>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400" smtClean="0"/>
              <a:t>Wendy Warr &amp; Associates</a:t>
            </a:r>
          </a:p>
        </p:txBody>
      </p:sp>
      <p:sp>
        <p:nvSpPr>
          <p:cNvPr id="261123" name="Rectangle 3"/>
          <p:cNvSpPr>
            <a:spLocks noGrp="1" noChangeArrowheads="1"/>
          </p:cNvSpPr>
          <p:nvPr>
            <p:ph type="title"/>
          </p:nvPr>
        </p:nvSpPr>
        <p:spPr/>
        <p:txBody>
          <a:bodyPr/>
          <a:lstStyle/>
          <a:p>
            <a:pPr>
              <a:defRPr/>
            </a:pPr>
            <a:r>
              <a:rPr lang="en-US" altLang="en-US" dirty="0" smtClean="0">
                <a:effectLst>
                  <a:outerShdw blurRad="38100" dist="38100" dir="2700000" algn="tl">
                    <a:srgbClr val="000000"/>
                  </a:outerShdw>
                </a:effectLst>
              </a:rPr>
              <a:t>Inventing the Future</a:t>
            </a:r>
          </a:p>
        </p:txBody>
      </p:sp>
      <p:grpSp>
        <p:nvGrpSpPr>
          <p:cNvPr id="5124" name="Group 5"/>
          <p:cNvGrpSpPr>
            <a:grpSpLocks/>
          </p:cNvGrpSpPr>
          <p:nvPr/>
        </p:nvGrpSpPr>
        <p:grpSpPr bwMode="auto">
          <a:xfrm>
            <a:off x="2514600" y="1905000"/>
            <a:ext cx="4114800" cy="4114800"/>
            <a:chOff x="1584" y="1200"/>
            <a:chExt cx="2592" cy="2592"/>
          </a:xfrm>
        </p:grpSpPr>
        <p:sp>
          <p:nvSpPr>
            <p:cNvPr id="5125" name="Rectangle 2"/>
            <p:cNvSpPr>
              <a:spLocks noChangeArrowheads="1"/>
            </p:cNvSpPr>
            <p:nvPr/>
          </p:nvSpPr>
          <p:spPr bwMode="auto">
            <a:xfrm>
              <a:off x="1584" y="1200"/>
              <a:ext cx="2592" cy="2592"/>
            </a:xfrm>
            <a:prstGeom prst="rect">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5126" name="Picture 4" descr="crystal 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248"/>
              <a:ext cx="2496"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61899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1916113"/>
            <a:ext cx="7772400" cy="3179762"/>
          </a:xfrm>
        </p:spPr>
        <p:txBody>
          <a:bodyPr/>
          <a:lstStyle/>
          <a:p>
            <a:pPr>
              <a:defRPr/>
            </a:pPr>
            <a:r>
              <a:rPr lang="en-US" dirty="0">
                <a:effectLst>
                  <a:outerShdw blurRad="38100" dist="38100" dir="2700000" algn="tl">
                    <a:srgbClr val="000000">
                      <a:alpha val="43137"/>
                    </a:srgbClr>
                  </a:outerShdw>
                </a:effectLst>
              </a:rPr>
              <a:t>Artificial Intelligence and Augmented Intelligence for Automated Investigations for Scientific </a:t>
            </a:r>
            <a:r>
              <a:rPr lang="en-US" dirty="0" smtClean="0">
                <a:effectLst>
                  <a:outerShdw blurRad="38100" dist="38100" dir="2700000" algn="tl">
                    <a:srgbClr val="000000">
                      <a:alpha val="43137"/>
                    </a:srgbClr>
                  </a:outerShdw>
                </a:effectLst>
              </a:rPr>
              <a:t>Discovery</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(AI3SD)</a:t>
            </a:r>
            <a:endParaRPr lang="en-US" dirty="0">
              <a:effectLst>
                <a:outerShdw blurRad="38100" dist="38100" dir="2700000" algn="tl">
                  <a:srgbClr val="000000">
                    <a:alpha val="43137"/>
                  </a:srgbClr>
                </a:outerShdw>
              </a:effectLst>
            </a:endParaRPr>
          </a:p>
        </p:txBody>
      </p:sp>
      <p:sp>
        <p:nvSpPr>
          <p:cNvPr id="3" name="Date Placeholder 2"/>
          <p:cNvSpPr>
            <a:spLocks noGrp="1"/>
          </p:cNvSpPr>
          <p:nvPr>
            <p:ph type="dt" sz="quarter" idx="10"/>
          </p:nvPr>
        </p:nvSpPr>
        <p:spPr/>
        <p:txBody>
          <a:bodyPr/>
          <a:lstStyle/>
          <a:p>
            <a:pPr>
              <a:defRPr/>
            </a:pPr>
            <a:r>
              <a:rPr lang="en-US" altLang="en-US" smtClean="0"/>
              <a:t>Wendy Warr &amp; Associates</a:t>
            </a:r>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650" y="981075"/>
            <a:ext cx="7772400" cy="1143000"/>
          </a:xfrm>
        </p:spPr>
        <p:txBody>
          <a:bodyPr/>
          <a:lstStyle/>
          <a:p>
            <a:pPr>
              <a:defRPr/>
            </a:pPr>
            <a:r>
              <a:rPr lang="en-US" dirty="0" smtClean="0">
                <a:effectLst>
                  <a:outerShdw blurRad="38100" dist="38100" dir="2700000" algn="tl">
                    <a:srgbClr val="000000">
                      <a:alpha val="43137"/>
                    </a:srgbClr>
                  </a:outerShdw>
                </a:effectLst>
              </a:rPr>
              <a:t>Expert Systems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684213" y="2708275"/>
            <a:ext cx="7772400" cy="2312988"/>
          </a:xfrm>
        </p:spPr>
        <p:txBody>
          <a:bodyPr/>
          <a:lstStyle/>
          <a:p>
            <a:pPr>
              <a:defRPr/>
            </a:pPr>
            <a:r>
              <a:rPr lang="en-US" dirty="0">
                <a:effectLst>
                  <a:outerShdw blurRad="38100" dist="38100" dir="2700000" algn="tl">
                    <a:srgbClr val="000000">
                      <a:alpha val="43137"/>
                    </a:srgbClr>
                  </a:outerShdw>
                </a:effectLst>
              </a:rPr>
              <a:t>Computer-assisted structure elucidation (e.g., DENDRAL 1965)</a:t>
            </a:r>
          </a:p>
          <a:p>
            <a:pPr>
              <a:defRPr/>
            </a:pPr>
            <a:r>
              <a:rPr lang="en-US" dirty="0" smtClean="0">
                <a:effectLst>
                  <a:outerShdw blurRad="38100" dist="38100" dir="2700000" algn="tl">
                    <a:srgbClr val="000000">
                      <a:alpha val="43137"/>
                    </a:srgbClr>
                  </a:outerShdw>
                </a:effectLst>
              </a:rPr>
              <a:t>Computer-aided synthesis design (CASD, e.g., LHASA 1969)</a:t>
            </a:r>
          </a:p>
          <a:p>
            <a:pPr>
              <a:defRPr/>
            </a:pPr>
            <a:endParaRPr lang="en-US" dirty="0"/>
          </a:p>
        </p:txBody>
      </p:sp>
      <p:sp>
        <p:nvSpPr>
          <p:cNvPr id="2" name="Date Placeholder 1"/>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549275"/>
            <a:ext cx="7772400" cy="1143000"/>
          </a:xfrm>
        </p:spPr>
        <p:txBody>
          <a:bodyPr/>
          <a:lstStyle/>
          <a:p>
            <a:pPr>
              <a:defRPr/>
            </a:pPr>
            <a:r>
              <a:rPr lang="en-US" dirty="0" smtClean="0">
                <a:effectLst>
                  <a:outerShdw blurRad="38100" dist="38100" dir="2700000" algn="tl">
                    <a:srgbClr val="000000">
                      <a:alpha val="43137"/>
                    </a:srgbClr>
                  </a:outerShdw>
                </a:effectLst>
              </a:rPr>
              <a:t>Artificial Intelligence 2019</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00113" y="2060575"/>
            <a:ext cx="7272337" cy="3527425"/>
          </a:xfrm>
        </p:spPr>
        <p:txBody>
          <a:bodyPr/>
          <a:lstStyle/>
          <a:p>
            <a:pPr>
              <a:defRPr/>
            </a:pPr>
            <a:r>
              <a:rPr lang="en-US" dirty="0" smtClean="0">
                <a:effectLst>
                  <a:outerShdw blurRad="38100" dist="38100" dir="2700000" algn="tl">
                    <a:srgbClr val="000000">
                      <a:alpha val="43137"/>
                    </a:srgbClr>
                  </a:outerShdw>
                </a:effectLst>
              </a:rPr>
              <a:t>Machine learning</a:t>
            </a:r>
          </a:p>
          <a:p>
            <a:pPr>
              <a:defRPr/>
            </a:pPr>
            <a:r>
              <a:rPr lang="en-US" dirty="0" smtClean="0">
                <a:effectLst>
                  <a:outerShdw blurRad="38100" dist="38100" dir="2700000" algn="tl">
                    <a:srgbClr val="000000">
                      <a:alpha val="43137"/>
                    </a:srgbClr>
                  </a:outerShdw>
                </a:effectLst>
              </a:rPr>
              <a:t>Data mining</a:t>
            </a:r>
          </a:p>
          <a:p>
            <a:pPr>
              <a:defRPr/>
            </a:pPr>
            <a:r>
              <a:rPr lang="en-US" dirty="0" smtClean="0">
                <a:effectLst>
                  <a:outerShdw blurRad="38100" dist="38100" dir="2700000" algn="tl">
                    <a:srgbClr val="000000">
                      <a:alpha val="43137"/>
                    </a:srgbClr>
                  </a:outerShdw>
                </a:effectLst>
              </a:rPr>
              <a:t>Text mining, NLP, NER, N2S</a:t>
            </a:r>
          </a:p>
          <a:p>
            <a:pPr lvl="1">
              <a:defRPr/>
            </a:pPr>
            <a:r>
              <a:rPr lang="en-US" dirty="0" err="1" smtClean="0">
                <a:effectLst>
                  <a:outerShdw blurRad="38100" dist="38100" dir="2700000" algn="tl">
                    <a:srgbClr val="000000">
                      <a:alpha val="43137"/>
                    </a:srgbClr>
                  </a:outerShdw>
                </a:effectLst>
              </a:rPr>
              <a:t>SureChEMBL</a:t>
            </a:r>
            <a:r>
              <a:rPr lang="en-US" dirty="0" smtClean="0">
                <a:effectLst>
                  <a:outerShdw blurRad="38100" dist="38100" dir="2700000" algn="tl">
                    <a:srgbClr val="000000">
                      <a:alpha val="43137"/>
                    </a:srgbClr>
                  </a:outerShdw>
                </a:effectLst>
              </a:rPr>
              <a:t>, PubChem, IBM Watson</a:t>
            </a:r>
          </a:p>
          <a:p>
            <a:pPr>
              <a:defRPr/>
            </a:pPr>
            <a:r>
              <a:rPr lang="en-US" dirty="0" smtClean="0">
                <a:effectLst>
                  <a:outerShdw blurRad="38100" dist="38100" dir="2700000" algn="tl">
                    <a:srgbClr val="000000">
                      <a:alpha val="43137"/>
                    </a:srgbClr>
                  </a:outerShdw>
                </a:effectLst>
              </a:rPr>
              <a:t>Deep neural networks in QSAR, CASD, drug design, materials science…</a:t>
            </a:r>
          </a:p>
          <a:p>
            <a:pPr>
              <a:defRPr/>
            </a:pPr>
            <a:endParaRPr lang="en-US" dirty="0" smtClean="0">
              <a:effectLst>
                <a:outerShdw blurRad="38100" dist="38100" dir="2700000" algn="tl">
                  <a:srgbClr val="000000">
                    <a:alpha val="43137"/>
                  </a:srgbClr>
                </a:outerShdw>
              </a:effectLst>
            </a:endParaRPr>
          </a:p>
          <a:p>
            <a:pPr marL="457200" lvl="1" indent="0">
              <a:buFontTx/>
              <a:buNone/>
              <a:defRPr/>
            </a:pPr>
            <a:endParaRPr lang="en-US" dirty="0" smtClean="0">
              <a:effectLst>
                <a:outerShdw blurRad="38100" dist="38100" dir="2700000" algn="tl">
                  <a:srgbClr val="000000">
                    <a:alpha val="43137"/>
                  </a:srgbClr>
                </a:outerShdw>
              </a:effectLst>
            </a:endParaRPr>
          </a:p>
          <a:p>
            <a:pPr lvl="1">
              <a:defRPr/>
            </a:pPr>
            <a:endParaRPr lang="en-US" dirty="0" smtClean="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smtClean="0"/>
              <a:t>Wendy Warr &amp; Associates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923416"/>
            <a:ext cx="4249173" cy="1143000"/>
          </a:xfrm>
        </p:spPr>
        <p:txBody>
          <a:bodyPr/>
          <a:lstStyle/>
          <a:p>
            <a:r>
              <a:rPr lang="en-US" dirty="0" smtClean="0">
                <a:effectLst>
                  <a:outerShdw blurRad="38100" dist="38100" dir="2700000" algn="tl">
                    <a:srgbClr val="000000">
                      <a:alpha val="43137"/>
                    </a:srgbClr>
                  </a:outerShdw>
                </a:effectLst>
              </a:rPr>
              <a:t>AI in Chemistry</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179712" y="2636912"/>
            <a:ext cx="4678288" cy="3103984"/>
          </a:xfrm>
        </p:spPr>
        <p:txBody>
          <a:bodyPr/>
          <a:lstStyle/>
          <a:p>
            <a:r>
              <a:rPr lang="en-US" dirty="0" smtClean="0">
                <a:effectLst>
                  <a:outerShdw blurRad="38100" dist="38100" dir="2700000" algn="tl">
                    <a:srgbClr val="000000">
                      <a:alpha val="43137"/>
                    </a:srgbClr>
                  </a:outerShdw>
                </a:effectLst>
              </a:rPr>
              <a:t>Data, data, data</a:t>
            </a:r>
          </a:p>
          <a:p>
            <a:r>
              <a:rPr lang="en-US" dirty="0" smtClean="0">
                <a:effectLst>
                  <a:outerShdw blurRad="38100" dist="38100" dir="2700000" algn="tl">
                    <a:srgbClr val="000000">
                      <a:alpha val="43137"/>
                    </a:srgbClr>
                  </a:outerShdw>
                </a:effectLst>
              </a:rPr>
              <a:t>Bad data </a:t>
            </a:r>
          </a:p>
          <a:p>
            <a:r>
              <a:rPr lang="en-US" dirty="0" smtClean="0">
                <a:effectLst>
                  <a:outerShdw blurRad="38100" dist="38100" dir="2700000" algn="tl">
                    <a:srgbClr val="000000">
                      <a:alpha val="43137"/>
                    </a:srgbClr>
                  </a:outerShdw>
                </a:effectLst>
              </a:rPr>
              <a:t>Noisy data</a:t>
            </a:r>
          </a:p>
          <a:p>
            <a:r>
              <a:rPr lang="en-US" dirty="0" smtClean="0">
                <a:effectLst>
                  <a:outerShdw blurRad="38100" dist="38100" dir="2700000" algn="tl">
                    <a:srgbClr val="000000">
                      <a:alpha val="43137"/>
                    </a:srgbClr>
                  </a:outerShdw>
                </a:effectLst>
              </a:rPr>
              <a:t>Too few negative data</a:t>
            </a:r>
          </a:p>
          <a:p>
            <a:r>
              <a:rPr lang="en-US" dirty="0" smtClean="0">
                <a:effectLst>
                  <a:outerShdw blurRad="38100" dist="38100" dir="2700000" algn="tl">
                    <a:srgbClr val="000000">
                      <a:alpha val="43137"/>
                    </a:srgbClr>
                  </a:outerShdw>
                </a:effectLst>
              </a:rPr>
              <a:t>Interpretability</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pPr>
              <a:defRPr/>
            </a:pPr>
            <a:r>
              <a:rPr lang="en-US" altLang="en-US" smtClean="0"/>
              <a:t>Wendy Warr &amp; Associates</a:t>
            </a:r>
            <a:endParaRPr lang="en-US" altLang="en-US"/>
          </a:p>
        </p:txBody>
      </p:sp>
      <p:grpSp>
        <p:nvGrpSpPr>
          <p:cNvPr id="5" name="Group 4"/>
          <p:cNvGrpSpPr>
            <a:grpSpLocks/>
          </p:cNvGrpSpPr>
          <p:nvPr/>
        </p:nvGrpSpPr>
        <p:grpSpPr bwMode="auto">
          <a:xfrm>
            <a:off x="6747218" y="655963"/>
            <a:ext cx="1776413" cy="2133600"/>
            <a:chOff x="4113" y="336"/>
            <a:chExt cx="1251" cy="1517"/>
          </a:xfrm>
        </p:grpSpPr>
        <p:grpSp>
          <p:nvGrpSpPr>
            <p:cNvPr id="6" name="Group 5"/>
            <p:cNvGrpSpPr>
              <a:grpSpLocks/>
            </p:cNvGrpSpPr>
            <p:nvPr/>
          </p:nvGrpSpPr>
          <p:grpSpPr bwMode="auto">
            <a:xfrm>
              <a:off x="4113" y="336"/>
              <a:ext cx="1251" cy="1517"/>
              <a:chOff x="4113" y="336"/>
              <a:chExt cx="1251" cy="1517"/>
            </a:xfrm>
          </p:grpSpPr>
          <p:sp>
            <p:nvSpPr>
              <p:cNvPr id="10" name="Line 6"/>
              <p:cNvSpPr>
                <a:spLocks noChangeShapeType="1"/>
              </p:cNvSpPr>
              <p:nvPr/>
            </p:nvSpPr>
            <p:spPr bwMode="auto">
              <a:xfrm flipH="1">
                <a:off x="4446" y="336"/>
                <a:ext cx="42" cy="103"/>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4113" y="337"/>
                <a:ext cx="1251" cy="1516"/>
              </a:xfrm>
              <a:custGeom>
                <a:avLst/>
                <a:gdLst>
                  <a:gd name="T0" fmla="*/ 1250 w 1251"/>
                  <a:gd name="T1" fmla="*/ 416 h 1516"/>
                  <a:gd name="T2" fmla="*/ 1208 w 1251"/>
                  <a:gd name="T3" fmla="*/ 552 h 1516"/>
                  <a:gd name="T4" fmla="*/ 1202 w 1251"/>
                  <a:gd name="T5" fmla="*/ 560 h 1516"/>
                  <a:gd name="T6" fmla="*/ 1135 w 1251"/>
                  <a:gd name="T7" fmla="*/ 751 h 1516"/>
                  <a:gd name="T8" fmla="*/ 986 w 1251"/>
                  <a:gd name="T9" fmla="*/ 1105 h 1516"/>
                  <a:gd name="T10" fmla="*/ 882 w 1251"/>
                  <a:gd name="T11" fmla="*/ 1261 h 1516"/>
                  <a:gd name="T12" fmla="*/ 789 w 1251"/>
                  <a:gd name="T13" fmla="*/ 1367 h 1516"/>
                  <a:gd name="T14" fmla="*/ 583 w 1251"/>
                  <a:gd name="T15" fmla="*/ 1484 h 1516"/>
                  <a:gd name="T16" fmla="*/ 401 w 1251"/>
                  <a:gd name="T17" fmla="*/ 1515 h 1516"/>
                  <a:gd name="T18" fmla="*/ 289 w 1251"/>
                  <a:gd name="T19" fmla="*/ 1498 h 1516"/>
                  <a:gd name="T20" fmla="*/ 153 w 1251"/>
                  <a:gd name="T21" fmla="*/ 1423 h 1516"/>
                  <a:gd name="T22" fmla="*/ 70 w 1251"/>
                  <a:gd name="T23" fmla="*/ 1294 h 1516"/>
                  <a:gd name="T24" fmla="*/ 0 w 1251"/>
                  <a:gd name="T25" fmla="*/ 1051 h 1516"/>
                  <a:gd name="T26" fmla="*/ 2 w 1251"/>
                  <a:gd name="T27" fmla="*/ 859 h 1516"/>
                  <a:gd name="T28" fmla="*/ 46 w 1251"/>
                  <a:gd name="T29" fmla="*/ 653 h 1516"/>
                  <a:gd name="T30" fmla="*/ 179 w 1251"/>
                  <a:gd name="T31" fmla="*/ 332 h 1516"/>
                  <a:gd name="T32" fmla="*/ 184 w 1251"/>
                  <a:gd name="T33" fmla="*/ 321 h 1516"/>
                  <a:gd name="T34" fmla="*/ 245 w 1251"/>
                  <a:gd name="T35" fmla="*/ 217 h 1516"/>
                  <a:gd name="T36" fmla="*/ 249 w 1251"/>
                  <a:gd name="T37" fmla="*/ 209 h 1516"/>
                  <a:gd name="T38" fmla="*/ 317 w 1251"/>
                  <a:gd name="T39" fmla="*/ 80 h 1516"/>
                  <a:gd name="T40" fmla="*/ 343 w 1251"/>
                  <a:gd name="T41" fmla="*/ 35 h 1516"/>
                  <a:gd name="T42" fmla="*/ 378 w 1251"/>
                  <a:gd name="T43" fmla="*/ 0 h 1516"/>
                  <a:gd name="T44" fmla="*/ 343 w 1251"/>
                  <a:gd name="T45" fmla="*/ 35 h 1516"/>
                  <a:gd name="T46" fmla="*/ 336 w 1251"/>
                  <a:gd name="T47" fmla="*/ 110 h 1516"/>
                  <a:gd name="T48" fmla="*/ 436 w 1251"/>
                  <a:gd name="T49" fmla="*/ 211 h 1516"/>
                  <a:gd name="T50" fmla="*/ 577 w 1251"/>
                  <a:gd name="T51" fmla="*/ 304 h 1516"/>
                  <a:gd name="T52" fmla="*/ 836 w 1251"/>
                  <a:gd name="T53" fmla="*/ 412 h 1516"/>
                  <a:gd name="T54" fmla="*/ 974 w 1251"/>
                  <a:gd name="T55" fmla="*/ 452 h 1516"/>
                  <a:gd name="T56" fmla="*/ 1133 w 1251"/>
                  <a:gd name="T57" fmla="*/ 475 h 1516"/>
                  <a:gd name="T58" fmla="*/ 1202 w 1251"/>
                  <a:gd name="T59" fmla="*/ 454 h 1516"/>
                  <a:gd name="T60" fmla="*/ 1235 w 1251"/>
                  <a:gd name="T61" fmla="*/ 421 h 1516"/>
                  <a:gd name="T62" fmla="*/ 1240 w 1251"/>
                  <a:gd name="T63" fmla="*/ 339 h 1516"/>
                  <a:gd name="T64" fmla="*/ 1250 w 1251"/>
                  <a:gd name="T65" fmla="*/ 416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1" h="1516">
                    <a:moveTo>
                      <a:pt x="1250" y="416"/>
                    </a:moveTo>
                    <a:lnTo>
                      <a:pt x="1208" y="552"/>
                    </a:lnTo>
                    <a:lnTo>
                      <a:pt x="1202" y="560"/>
                    </a:lnTo>
                    <a:lnTo>
                      <a:pt x="1135" y="751"/>
                    </a:lnTo>
                    <a:lnTo>
                      <a:pt x="986" y="1105"/>
                    </a:lnTo>
                    <a:lnTo>
                      <a:pt x="882" y="1261"/>
                    </a:lnTo>
                    <a:lnTo>
                      <a:pt x="789" y="1367"/>
                    </a:lnTo>
                    <a:lnTo>
                      <a:pt x="583" y="1484"/>
                    </a:lnTo>
                    <a:lnTo>
                      <a:pt x="401" y="1515"/>
                    </a:lnTo>
                    <a:lnTo>
                      <a:pt x="289" y="1498"/>
                    </a:lnTo>
                    <a:lnTo>
                      <a:pt x="153" y="1423"/>
                    </a:lnTo>
                    <a:lnTo>
                      <a:pt x="70" y="1294"/>
                    </a:lnTo>
                    <a:lnTo>
                      <a:pt x="0" y="1051"/>
                    </a:lnTo>
                    <a:lnTo>
                      <a:pt x="2" y="859"/>
                    </a:lnTo>
                    <a:lnTo>
                      <a:pt x="46" y="653"/>
                    </a:lnTo>
                    <a:lnTo>
                      <a:pt x="179" y="332"/>
                    </a:lnTo>
                    <a:lnTo>
                      <a:pt x="184" y="321"/>
                    </a:lnTo>
                    <a:lnTo>
                      <a:pt x="245" y="217"/>
                    </a:lnTo>
                    <a:lnTo>
                      <a:pt x="249" y="209"/>
                    </a:lnTo>
                    <a:lnTo>
                      <a:pt x="317" y="80"/>
                    </a:lnTo>
                    <a:lnTo>
                      <a:pt x="343" y="35"/>
                    </a:lnTo>
                    <a:lnTo>
                      <a:pt x="378" y="0"/>
                    </a:lnTo>
                    <a:lnTo>
                      <a:pt x="343" y="35"/>
                    </a:lnTo>
                    <a:lnTo>
                      <a:pt x="336" y="110"/>
                    </a:lnTo>
                    <a:lnTo>
                      <a:pt x="436" y="211"/>
                    </a:lnTo>
                    <a:lnTo>
                      <a:pt x="577" y="304"/>
                    </a:lnTo>
                    <a:lnTo>
                      <a:pt x="836" y="412"/>
                    </a:lnTo>
                    <a:lnTo>
                      <a:pt x="974" y="452"/>
                    </a:lnTo>
                    <a:lnTo>
                      <a:pt x="1133" y="475"/>
                    </a:lnTo>
                    <a:lnTo>
                      <a:pt x="1202" y="454"/>
                    </a:lnTo>
                    <a:lnTo>
                      <a:pt x="1235" y="421"/>
                    </a:lnTo>
                    <a:lnTo>
                      <a:pt x="1240" y="339"/>
                    </a:lnTo>
                    <a:lnTo>
                      <a:pt x="1250" y="416"/>
                    </a:lnTo>
                  </a:path>
                </a:pathLst>
              </a:custGeom>
              <a:solidFill>
                <a:srgbClr val="FFFFFF"/>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5289" y="678"/>
                <a:ext cx="64" cy="127"/>
              </a:xfrm>
              <a:custGeom>
                <a:avLst/>
                <a:gdLst>
                  <a:gd name="T0" fmla="*/ 63 w 64"/>
                  <a:gd name="T1" fmla="*/ 74 h 127"/>
                  <a:gd name="T2" fmla="*/ 51 w 64"/>
                  <a:gd name="T3" fmla="*/ 0 h 127"/>
                  <a:gd name="T4" fmla="*/ 0 w 64"/>
                  <a:gd name="T5" fmla="*/ 126 h 127"/>
                  <a:gd name="T6" fmla="*/ 63 w 64"/>
                  <a:gd name="T7" fmla="*/ 74 h 127"/>
                </a:gdLst>
                <a:ahLst/>
                <a:cxnLst>
                  <a:cxn ang="0">
                    <a:pos x="T0" y="T1"/>
                  </a:cxn>
                  <a:cxn ang="0">
                    <a:pos x="T2" y="T3"/>
                  </a:cxn>
                  <a:cxn ang="0">
                    <a:pos x="T4" y="T5"/>
                  </a:cxn>
                  <a:cxn ang="0">
                    <a:pos x="T6" y="T7"/>
                  </a:cxn>
                </a:cxnLst>
                <a:rect l="0" t="0" r="r" b="b"/>
                <a:pathLst>
                  <a:path w="64" h="127">
                    <a:moveTo>
                      <a:pt x="63" y="74"/>
                    </a:moveTo>
                    <a:lnTo>
                      <a:pt x="51" y="0"/>
                    </a:lnTo>
                    <a:lnTo>
                      <a:pt x="0" y="126"/>
                    </a:lnTo>
                    <a:lnTo>
                      <a:pt x="63" y="7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5289" y="678"/>
                <a:ext cx="64" cy="127"/>
              </a:xfrm>
              <a:custGeom>
                <a:avLst/>
                <a:gdLst>
                  <a:gd name="T0" fmla="*/ 63 w 64"/>
                  <a:gd name="T1" fmla="*/ 74 h 127"/>
                  <a:gd name="T2" fmla="*/ 51 w 64"/>
                  <a:gd name="T3" fmla="*/ 0 h 127"/>
                  <a:gd name="T4" fmla="*/ 0 w 64"/>
                  <a:gd name="T5" fmla="*/ 126 h 127"/>
                </a:gdLst>
                <a:ahLst/>
                <a:cxnLst>
                  <a:cxn ang="0">
                    <a:pos x="T0" y="T1"/>
                  </a:cxn>
                  <a:cxn ang="0">
                    <a:pos x="T2" y="T3"/>
                  </a:cxn>
                  <a:cxn ang="0">
                    <a:pos x="T4" y="T5"/>
                  </a:cxn>
                </a:cxnLst>
                <a:rect l="0" t="0" r="r" b="b"/>
                <a:pathLst>
                  <a:path w="64" h="127">
                    <a:moveTo>
                      <a:pt x="63" y="74"/>
                    </a:moveTo>
                    <a:lnTo>
                      <a:pt x="51" y="0"/>
                    </a:lnTo>
                    <a:lnTo>
                      <a:pt x="0" y="126"/>
                    </a:lnTo>
                  </a:path>
                </a:pathLst>
              </a:custGeom>
              <a:noFill/>
              <a:ln w="254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Freeform 10"/>
            <p:cNvSpPr>
              <a:spLocks/>
            </p:cNvSpPr>
            <p:nvPr/>
          </p:nvSpPr>
          <p:spPr bwMode="auto">
            <a:xfrm>
              <a:off x="4439" y="813"/>
              <a:ext cx="249" cy="165"/>
            </a:xfrm>
            <a:custGeom>
              <a:avLst/>
              <a:gdLst>
                <a:gd name="T0" fmla="*/ 26 w 249"/>
                <a:gd name="T1" fmla="*/ 0 h 165"/>
                <a:gd name="T2" fmla="*/ 24 w 249"/>
                <a:gd name="T3" fmla="*/ 2 h 165"/>
                <a:gd name="T4" fmla="*/ 18 w 249"/>
                <a:gd name="T5" fmla="*/ 4 h 165"/>
                <a:gd name="T6" fmla="*/ 7 w 249"/>
                <a:gd name="T7" fmla="*/ 18 h 165"/>
                <a:gd name="T8" fmla="*/ 0 w 249"/>
                <a:gd name="T9" fmla="*/ 45 h 165"/>
                <a:gd name="T10" fmla="*/ 5 w 249"/>
                <a:gd name="T11" fmla="*/ 68 h 165"/>
                <a:gd name="T12" fmla="*/ 28 w 249"/>
                <a:gd name="T13" fmla="*/ 103 h 165"/>
                <a:gd name="T14" fmla="*/ 61 w 249"/>
                <a:gd name="T15" fmla="*/ 128 h 165"/>
                <a:gd name="T16" fmla="*/ 105 w 249"/>
                <a:gd name="T17" fmla="*/ 155 h 165"/>
                <a:gd name="T18" fmla="*/ 147 w 249"/>
                <a:gd name="T19" fmla="*/ 164 h 165"/>
                <a:gd name="T20" fmla="*/ 182 w 249"/>
                <a:gd name="T21" fmla="*/ 161 h 165"/>
                <a:gd name="T22" fmla="*/ 198 w 249"/>
                <a:gd name="T23" fmla="*/ 159 h 165"/>
                <a:gd name="T24" fmla="*/ 215 w 249"/>
                <a:gd name="T25" fmla="*/ 152 h 165"/>
                <a:gd name="T26" fmla="*/ 240 w 249"/>
                <a:gd name="T27" fmla="*/ 138 h 165"/>
                <a:gd name="T28" fmla="*/ 248 w 249"/>
                <a:gd name="T29" fmla="*/ 114 h 165"/>
                <a:gd name="T30" fmla="*/ 248 w 249"/>
                <a:gd name="T31" fmla="*/ 89 h 165"/>
                <a:gd name="T32" fmla="*/ 242 w 249"/>
                <a:gd name="T33" fmla="*/ 84 h 165"/>
                <a:gd name="T34" fmla="*/ 233 w 249"/>
                <a:gd name="T35" fmla="*/ 103 h 165"/>
                <a:gd name="T36" fmla="*/ 207 w 249"/>
                <a:gd name="T37" fmla="*/ 122 h 165"/>
                <a:gd name="T38" fmla="*/ 170 w 249"/>
                <a:gd name="T39" fmla="*/ 126 h 165"/>
                <a:gd name="T40" fmla="*/ 138 w 249"/>
                <a:gd name="T41" fmla="*/ 122 h 165"/>
                <a:gd name="T42" fmla="*/ 109 w 249"/>
                <a:gd name="T43" fmla="*/ 117 h 165"/>
                <a:gd name="T44" fmla="*/ 63 w 249"/>
                <a:gd name="T45" fmla="*/ 91 h 165"/>
                <a:gd name="T46" fmla="*/ 37 w 249"/>
                <a:gd name="T47" fmla="*/ 58 h 165"/>
                <a:gd name="T48" fmla="*/ 24 w 249"/>
                <a:gd name="T49" fmla="*/ 30 h 165"/>
                <a:gd name="T50" fmla="*/ 18 w 249"/>
                <a:gd name="T51" fmla="*/ 14 h 165"/>
                <a:gd name="T52" fmla="*/ 20 w 249"/>
                <a:gd name="T53" fmla="*/ 9 h 165"/>
                <a:gd name="T54" fmla="*/ 26 w 249"/>
                <a:gd name="T5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9" h="165">
                  <a:moveTo>
                    <a:pt x="26" y="0"/>
                  </a:moveTo>
                  <a:lnTo>
                    <a:pt x="24" y="2"/>
                  </a:lnTo>
                  <a:lnTo>
                    <a:pt x="18" y="4"/>
                  </a:lnTo>
                  <a:lnTo>
                    <a:pt x="7" y="18"/>
                  </a:lnTo>
                  <a:lnTo>
                    <a:pt x="0" y="45"/>
                  </a:lnTo>
                  <a:lnTo>
                    <a:pt x="5" y="68"/>
                  </a:lnTo>
                  <a:lnTo>
                    <a:pt x="28" y="103"/>
                  </a:lnTo>
                  <a:lnTo>
                    <a:pt x="61" y="128"/>
                  </a:lnTo>
                  <a:lnTo>
                    <a:pt x="105" y="155"/>
                  </a:lnTo>
                  <a:lnTo>
                    <a:pt x="147" y="164"/>
                  </a:lnTo>
                  <a:lnTo>
                    <a:pt x="182" y="161"/>
                  </a:lnTo>
                  <a:lnTo>
                    <a:pt x="198" y="159"/>
                  </a:lnTo>
                  <a:lnTo>
                    <a:pt x="215" y="152"/>
                  </a:lnTo>
                  <a:lnTo>
                    <a:pt x="240" y="138"/>
                  </a:lnTo>
                  <a:lnTo>
                    <a:pt x="248" y="114"/>
                  </a:lnTo>
                  <a:lnTo>
                    <a:pt x="248" y="89"/>
                  </a:lnTo>
                  <a:lnTo>
                    <a:pt x="242" y="84"/>
                  </a:lnTo>
                  <a:lnTo>
                    <a:pt x="233" y="103"/>
                  </a:lnTo>
                  <a:lnTo>
                    <a:pt x="207" y="122"/>
                  </a:lnTo>
                  <a:lnTo>
                    <a:pt x="170" y="126"/>
                  </a:lnTo>
                  <a:lnTo>
                    <a:pt x="138" y="122"/>
                  </a:lnTo>
                  <a:lnTo>
                    <a:pt x="109" y="117"/>
                  </a:lnTo>
                  <a:lnTo>
                    <a:pt x="63" y="91"/>
                  </a:lnTo>
                  <a:lnTo>
                    <a:pt x="37" y="58"/>
                  </a:lnTo>
                  <a:lnTo>
                    <a:pt x="24" y="30"/>
                  </a:lnTo>
                  <a:lnTo>
                    <a:pt x="18" y="14"/>
                  </a:lnTo>
                  <a:lnTo>
                    <a:pt x="20" y="9"/>
                  </a:lnTo>
                  <a:lnTo>
                    <a:pt x="26" y="0"/>
                  </a:lnTo>
                </a:path>
              </a:pathLst>
            </a:custGeom>
            <a:solidFill>
              <a:srgbClr val="000000"/>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11"/>
            <p:cNvSpPr>
              <a:spLocks/>
            </p:cNvSpPr>
            <p:nvPr/>
          </p:nvSpPr>
          <p:spPr bwMode="auto">
            <a:xfrm>
              <a:off x="4785" y="963"/>
              <a:ext cx="250" cy="165"/>
            </a:xfrm>
            <a:custGeom>
              <a:avLst/>
              <a:gdLst>
                <a:gd name="T0" fmla="*/ 27 w 250"/>
                <a:gd name="T1" fmla="*/ 0 h 165"/>
                <a:gd name="T2" fmla="*/ 23 w 250"/>
                <a:gd name="T3" fmla="*/ 5 h 165"/>
                <a:gd name="T4" fmla="*/ 20 w 250"/>
                <a:gd name="T5" fmla="*/ 7 h 165"/>
                <a:gd name="T6" fmla="*/ 8 w 250"/>
                <a:gd name="T7" fmla="*/ 18 h 165"/>
                <a:gd name="T8" fmla="*/ 0 w 250"/>
                <a:gd name="T9" fmla="*/ 45 h 165"/>
                <a:gd name="T10" fmla="*/ 6 w 250"/>
                <a:gd name="T11" fmla="*/ 70 h 165"/>
                <a:gd name="T12" fmla="*/ 27 w 250"/>
                <a:gd name="T13" fmla="*/ 103 h 165"/>
                <a:gd name="T14" fmla="*/ 60 w 250"/>
                <a:gd name="T15" fmla="*/ 128 h 165"/>
                <a:gd name="T16" fmla="*/ 107 w 250"/>
                <a:gd name="T17" fmla="*/ 155 h 165"/>
                <a:gd name="T18" fmla="*/ 149 w 250"/>
                <a:gd name="T19" fmla="*/ 164 h 165"/>
                <a:gd name="T20" fmla="*/ 182 w 250"/>
                <a:gd name="T21" fmla="*/ 164 h 165"/>
                <a:gd name="T22" fmla="*/ 200 w 250"/>
                <a:gd name="T23" fmla="*/ 159 h 165"/>
                <a:gd name="T24" fmla="*/ 217 w 250"/>
                <a:gd name="T25" fmla="*/ 155 h 165"/>
                <a:gd name="T26" fmla="*/ 242 w 250"/>
                <a:gd name="T27" fmla="*/ 138 h 165"/>
                <a:gd name="T28" fmla="*/ 249 w 250"/>
                <a:gd name="T29" fmla="*/ 115 h 165"/>
                <a:gd name="T30" fmla="*/ 249 w 250"/>
                <a:gd name="T31" fmla="*/ 89 h 165"/>
                <a:gd name="T32" fmla="*/ 244 w 250"/>
                <a:gd name="T33" fmla="*/ 84 h 165"/>
                <a:gd name="T34" fmla="*/ 235 w 250"/>
                <a:gd name="T35" fmla="*/ 105 h 165"/>
                <a:gd name="T36" fmla="*/ 209 w 250"/>
                <a:gd name="T37" fmla="*/ 122 h 165"/>
                <a:gd name="T38" fmla="*/ 170 w 250"/>
                <a:gd name="T39" fmla="*/ 128 h 165"/>
                <a:gd name="T40" fmla="*/ 139 w 250"/>
                <a:gd name="T41" fmla="*/ 124 h 165"/>
                <a:gd name="T42" fmla="*/ 109 w 250"/>
                <a:gd name="T43" fmla="*/ 117 h 165"/>
                <a:gd name="T44" fmla="*/ 62 w 250"/>
                <a:gd name="T45" fmla="*/ 91 h 165"/>
                <a:gd name="T46" fmla="*/ 39 w 250"/>
                <a:gd name="T47" fmla="*/ 59 h 165"/>
                <a:gd name="T48" fmla="*/ 25 w 250"/>
                <a:gd name="T49" fmla="*/ 33 h 165"/>
                <a:gd name="T50" fmla="*/ 20 w 250"/>
                <a:gd name="T51" fmla="*/ 14 h 165"/>
                <a:gd name="T52" fmla="*/ 23 w 250"/>
                <a:gd name="T53" fmla="*/ 9 h 165"/>
                <a:gd name="T54" fmla="*/ 27 w 250"/>
                <a:gd name="T5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0" h="165">
                  <a:moveTo>
                    <a:pt x="27" y="0"/>
                  </a:moveTo>
                  <a:lnTo>
                    <a:pt x="23" y="5"/>
                  </a:lnTo>
                  <a:lnTo>
                    <a:pt x="20" y="7"/>
                  </a:lnTo>
                  <a:lnTo>
                    <a:pt x="8" y="18"/>
                  </a:lnTo>
                  <a:lnTo>
                    <a:pt x="0" y="45"/>
                  </a:lnTo>
                  <a:lnTo>
                    <a:pt x="6" y="70"/>
                  </a:lnTo>
                  <a:lnTo>
                    <a:pt x="27" y="103"/>
                  </a:lnTo>
                  <a:lnTo>
                    <a:pt x="60" y="128"/>
                  </a:lnTo>
                  <a:lnTo>
                    <a:pt x="107" y="155"/>
                  </a:lnTo>
                  <a:lnTo>
                    <a:pt x="149" y="164"/>
                  </a:lnTo>
                  <a:lnTo>
                    <a:pt x="182" y="164"/>
                  </a:lnTo>
                  <a:lnTo>
                    <a:pt x="200" y="159"/>
                  </a:lnTo>
                  <a:lnTo>
                    <a:pt x="217" y="155"/>
                  </a:lnTo>
                  <a:lnTo>
                    <a:pt x="242" y="138"/>
                  </a:lnTo>
                  <a:lnTo>
                    <a:pt x="249" y="115"/>
                  </a:lnTo>
                  <a:lnTo>
                    <a:pt x="249" y="89"/>
                  </a:lnTo>
                  <a:lnTo>
                    <a:pt x="244" y="84"/>
                  </a:lnTo>
                  <a:lnTo>
                    <a:pt x="235" y="105"/>
                  </a:lnTo>
                  <a:lnTo>
                    <a:pt x="209" y="122"/>
                  </a:lnTo>
                  <a:lnTo>
                    <a:pt x="170" y="128"/>
                  </a:lnTo>
                  <a:lnTo>
                    <a:pt x="139" y="124"/>
                  </a:lnTo>
                  <a:lnTo>
                    <a:pt x="109" y="117"/>
                  </a:lnTo>
                  <a:lnTo>
                    <a:pt x="62" y="91"/>
                  </a:lnTo>
                  <a:lnTo>
                    <a:pt x="39" y="59"/>
                  </a:lnTo>
                  <a:lnTo>
                    <a:pt x="25" y="33"/>
                  </a:lnTo>
                  <a:lnTo>
                    <a:pt x="20" y="14"/>
                  </a:lnTo>
                  <a:lnTo>
                    <a:pt x="23" y="9"/>
                  </a:lnTo>
                  <a:lnTo>
                    <a:pt x="27" y="0"/>
                  </a:lnTo>
                </a:path>
              </a:pathLst>
            </a:custGeom>
            <a:solidFill>
              <a:srgbClr val="000000"/>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12"/>
            <p:cNvSpPr>
              <a:spLocks/>
            </p:cNvSpPr>
            <p:nvPr/>
          </p:nvSpPr>
          <p:spPr bwMode="auto">
            <a:xfrm>
              <a:off x="4238" y="1290"/>
              <a:ext cx="620" cy="352"/>
            </a:xfrm>
            <a:custGeom>
              <a:avLst/>
              <a:gdLst>
                <a:gd name="T0" fmla="*/ 560 w 620"/>
                <a:gd name="T1" fmla="*/ 351 h 352"/>
                <a:gd name="T2" fmla="*/ 569 w 620"/>
                <a:gd name="T3" fmla="*/ 346 h 352"/>
                <a:gd name="T4" fmla="*/ 577 w 620"/>
                <a:gd name="T5" fmla="*/ 342 h 352"/>
                <a:gd name="T6" fmla="*/ 604 w 620"/>
                <a:gd name="T7" fmla="*/ 319 h 352"/>
                <a:gd name="T8" fmla="*/ 619 w 620"/>
                <a:gd name="T9" fmla="*/ 271 h 352"/>
                <a:gd name="T10" fmla="*/ 600 w 620"/>
                <a:gd name="T11" fmla="*/ 225 h 352"/>
                <a:gd name="T12" fmla="*/ 536 w 620"/>
                <a:gd name="T13" fmla="*/ 149 h 352"/>
                <a:gd name="T14" fmla="*/ 450 w 620"/>
                <a:gd name="T15" fmla="*/ 93 h 352"/>
                <a:gd name="T16" fmla="*/ 333 w 620"/>
                <a:gd name="T17" fmla="*/ 33 h 352"/>
                <a:gd name="T18" fmla="*/ 230 w 620"/>
                <a:gd name="T19" fmla="*/ 7 h 352"/>
                <a:gd name="T20" fmla="*/ 151 w 620"/>
                <a:gd name="T21" fmla="*/ 0 h 352"/>
                <a:gd name="T22" fmla="*/ 106 w 620"/>
                <a:gd name="T23" fmla="*/ 2 h 352"/>
                <a:gd name="T24" fmla="*/ 69 w 620"/>
                <a:gd name="T25" fmla="*/ 9 h 352"/>
                <a:gd name="T26" fmla="*/ 10 w 620"/>
                <a:gd name="T27" fmla="*/ 33 h 352"/>
                <a:gd name="T28" fmla="*/ 0 w 620"/>
                <a:gd name="T29" fmla="*/ 77 h 352"/>
                <a:gd name="T30" fmla="*/ 6 w 620"/>
                <a:gd name="T31" fmla="*/ 128 h 352"/>
                <a:gd name="T32" fmla="*/ 18 w 620"/>
                <a:gd name="T33" fmla="*/ 138 h 352"/>
                <a:gd name="T34" fmla="*/ 37 w 620"/>
                <a:gd name="T35" fmla="*/ 103 h 352"/>
                <a:gd name="T36" fmla="*/ 97 w 620"/>
                <a:gd name="T37" fmla="*/ 70 h 352"/>
                <a:gd name="T38" fmla="*/ 189 w 620"/>
                <a:gd name="T39" fmla="*/ 70 h 352"/>
                <a:gd name="T40" fmla="*/ 261 w 620"/>
                <a:gd name="T41" fmla="*/ 86 h 352"/>
                <a:gd name="T42" fmla="*/ 336 w 620"/>
                <a:gd name="T43" fmla="*/ 105 h 352"/>
                <a:gd name="T44" fmla="*/ 455 w 620"/>
                <a:gd name="T45" fmla="*/ 166 h 352"/>
                <a:gd name="T46" fmla="*/ 521 w 620"/>
                <a:gd name="T47" fmla="*/ 236 h 352"/>
                <a:gd name="T48" fmla="*/ 560 w 620"/>
                <a:gd name="T49" fmla="*/ 290 h 352"/>
                <a:gd name="T50" fmla="*/ 577 w 620"/>
                <a:gd name="T51" fmla="*/ 323 h 352"/>
                <a:gd name="T52" fmla="*/ 573 w 620"/>
                <a:gd name="T53" fmla="*/ 332 h 352"/>
                <a:gd name="T54" fmla="*/ 560 w 620"/>
                <a:gd name="T55" fmla="*/ 35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0" h="352">
                  <a:moveTo>
                    <a:pt x="560" y="351"/>
                  </a:moveTo>
                  <a:lnTo>
                    <a:pt x="569" y="346"/>
                  </a:lnTo>
                  <a:lnTo>
                    <a:pt x="577" y="342"/>
                  </a:lnTo>
                  <a:lnTo>
                    <a:pt x="604" y="319"/>
                  </a:lnTo>
                  <a:lnTo>
                    <a:pt x="619" y="271"/>
                  </a:lnTo>
                  <a:lnTo>
                    <a:pt x="600" y="225"/>
                  </a:lnTo>
                  <a:lnTo>
                    <a:pt x="536" y="149"/>
                  </a:lnTo>
                  <a:lnTo>
                    <a:pt x="450" y="93"/>
                  </a:lnTo>
                  <a:lnTo>
                    <a:pt x="333" y="33"/>
                  </a:lnTo>
                  <a:lnTo>
                    <a:pt x="230" y="7"/>
                  </a:lnTo>
                  <a:lnTo>
                    <a:pt x="151" y="0"/>
                  </a:lnTo>
                  <a:lnTo>
                    <a:pt x="106" y="2"/>
                  </a:lnTo>
                  <a:lnTo>
                    <a:pt x="69" y="9"/>
                  </a:lnTo>
                  <a:lnTo>
                    <a:pt x="10" y="33"/>
                  </a:lnTo>
                  <a:lnTo>
                    <a:pt x="0" y="77"/>
                  </a:lnTo>
                  <a:lnTo>
                    <a:pt x="6" y="128"/>
                  </a:lnTo>
                  <a:lnTo>
                    <a:pt x="18" y="138"/>
                  </a:lnTo>
                  <a:lnTo>
                    <a:pt x="37" y="103"/>
                  </a:lnTo>
                  <a:lnTo>
                    <a:pt x="97" y="70"/>
                  </a:lnTo>
                  <a:lnTo>
                    <a:pt x="189" y="70"/>
                  </a:lnTo>
                  <a:lnTo>
                    <a:pt x="261" y="86"/>
                  </a:lnTo>
                  <a:lnTo>
                    <a:pt x="336" y="105"/>
                  </a:lnTo>
                  <a:lnTo>
                    <a:pt x="455" y="166"/>
                  </a:lnTo>
                  <a:lnTo>
                    <a:pt x="521" y="236"/>
                  </a:lnTo>
                  <a:lnTo>
                    <a:pt x="560" y="290"/>
                  </a:lnTo>
                  <a:lnTo>
                    <a:pt x="577" y="323"/>
                  </a:lnTo>
                  <a:lnTo>
                    <a:pt x="573" y="332"/>
                  </a:lnTo>
                  <a:lnTo>
                    <a:pt x="560" y="351"/>
                  </a:lnTo>
                </a:path>
              </a:pathLst>
            </a:custGeom>
            <a:solidFill>
              <a:srgbClr val="000000"/>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0375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765175"/>
            <a:ext cx="7772400" cy="1143000"/>
          </a:xfrm>
        </p:spPr>
        <p:txBody>
          <a:bodyPr/>
          <a:lstStyle/>
          <a:p>
            <a:pPr>
              <a:defRPr/>
            </a:pPr>
            <a:r>
              <a:rPr lang="en-US" dirty="0" smtClean="0">
                <a:effectLst>
                  <a:outerShdw blurRad="38100" dist="38100" dir="2700000" algn="tl">
                    <a:srgbClr val="000000">
                      <a:alpha val="43137"/>
                    </a:srgbClr>
                  </a:outerShdw>
                </a:effectLst>
              </a:rPr>
              <a:t>Rules-based Retrosynthesis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71550" y="2636838"/>
            <a:ext cx="7056438" cy="2016125"/>
          </a:xfrm>
        </p:spPr>
        <p:txBody>
          <a:bodyPr/>
          <a:lstStyle/>
          <a:p>
            <a:pPr>
              <a:defRPr/>
            </a:pPr>
            <a:r>
              <a:rPr lang="en-US" dirty="0" smtClean="0">
                <a:effectLst>
                  <a:outerShdw blurRad="38100" dist="38100" dir="2700000" algn="tl">
                    <a:srgbClr val="000000">
                      <a:alpha val="43137"/>
                    </a:srgbClr>
                  </a:outerShdw>
                </a:effectLst>
              </a:rPr>
              <a:t>Merck Millipore </a:t>
            </a:r>
            <a:r>
              <a:rPr lang="en-US" dirty="0" err="1" smtClean="0">
                <a:effectLst>
                  <a:outerShdw blurRad="38100" dist="38100" dir="2700000" algn="tl">
                    <a:srgbClr val="000000">
                      <a:alpha val="43137"/>
                    </a:srgbClr>
                  </a:outerShdw>
                </a:effectLst>
              </a:rPr>
              <a:t>Synthia</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Chematica</a:t>
            </a:r>
            <a:r>
              <a:rPr lang="en-US" dirty="0" smtClean="0">
                <a:effectLst>
                  <a:outerShdw blurRad="38100" dist="38100" dir="2700000" algn="tl">
                    <a:srgbClr val="000000">
                      <a:alpha val="43137"/>
                    </a:srgbClr>
                  </a:outerShdw>
                </a:effectLst>
              </a:rPr>
              <a:t>)</a:t>
            </a:r>
          </a:p>
          <a:p>
            <a:pPr>
              <a:defRPr/>
            </a:pPr>
            <a:r>
              <a:rPr lang="en-US" dirty="0" err="1" smtClean="0">
                <a:effectLst>
                  <a:outerShdw blurRad="38100" dist="38100" dir="2700000" algn="tl">
                    <a:srgbClr val="000000">
                      <a:alpha val="43137"/>
                    </a:srgbClr>
                  </a:outerShdw>
                </a:effectLst>
              </a:rPr>
              <a:t>InfoChem</a:t>
            </a:r>
            <a:r>
              <a:rPr lang="en-US" dirty="0" smtClean="0">
                <a:effectLst>
                  <a:outerShdw blurRad="38100" dist="38100" dir="2700000" algn="tl">
                    <a:srgbClr val="000000">
                      <a:alpha val="43137"/>
                    </a:srgbClr>
                  </a:outerShdw>
                </a:effectLst>
              </a:rPr>
              <a:t> IC</a:t>
            </a:r>
            <a:r>
              <a:rPr lang="en-US" sz="2800" i="1" dirty="0" smtClean="0">
                <a:effectLst>
                  <a:outerShdw blurRad="38100" dist="38100" dir="2700000" algn="tl">
                    <a:srgbClr val="000000">
                      <a:alpha val="43137"/>
                    </a:srgbClr>
                  </a:outerShdw>
                </a:effectLst>
              </a:rPr>
              <a:t>SYNTH</a:t>
            </a:r>
          </a:p>
          <a:p>
            <a:pPr>
              <a:defRPr/>
            </a:pPr>
            <a:r>
              <a:rPr lang="en-US" dirty="0" smtClean="0">
                <a:effectLst>
                  <a:outerShdw blurRad="38100" dist="38100" dir="2700000" algn="tl">
                    <a:srgbClr val="000000">
                      <a:alpha val="43137"/>
                    </a:srgbClr>
                  </a:outerShdw>
                </a:effectLst>
              </a:rPr>
              <a:t>Wiley </a:t>
            </a:r>
            <a:r>
              <a:rPr lang="en-US" dirty="0" err="1" smtClean="0">
                <a:effectLst>
                  <a:outerShdw blurRad="38100" dist="38100" dir="2700000" algn="tl">
                    <a:srgbClr val="000000">
                      <a:alpha val="43137"/>
                    </a:srgbClr>
                  </a:outerShdw>
                </a:effectLst>
              </a:rPr>
              <a:t>ChemPlanner</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altLang="en-US" smtClean="0"/>
              <a:t>Wendy Warr &amp; Associates</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260350"/>
            <a:ext cx="7772400" cy="1143000"/>
          </a:xfrm>
        </p:spPr>
        <p:txBody>
          <a:bodyPr/>
          <a:lstStyle/>
          <a:p>
            <a:pPr>
              <a:defRPr/>
            </a:pPr>
            <a:r>
              <a:rPr lang="en-US" sz="4000" dirty="0" smtClean="0">
                <a:effectLst>
                  <a:outerShdw blurRad="38100" dist="38100" dir="2700000" algn="tl">
                    <a:srgbClr val="000000">
                      <a:alpha val="43137"/>
                    </a:srgbClr>
                  </a:outerShdw>
                </a:effectLst>
              </a:rPr>
              <a:t>AI Retrosynthesis and Reaction Prediction (1)</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258888" y="1557338"/>
            <a:ext cx="6913562" cy="4751387"/>
          </a:xfrm>
        </p:spPr>
        <p:txBody>
          <a:bodyPr/>
          <a:lstStyle/>
          <a:p>
            <a:pPr>
              <a:defRPr/>
            </a:pPr>
            <a:r>
              <a:rPr lang="en-US" sz="2800" dirty="0" err="1" smtClean="0">
                <a:effectLst>
                  <a:outerShdw blurRad="38100" dist="38100" dir="2700000" algn="tl">
                    <a:srgbClr val="000000">
                      <a:alpha val="43137"/>
                    </a:srgbClr>
                  </a:outerShdw>
                </a:effectLst>
              </a:rPr>
              <a:t>Klavs</a:t>
            </a:r>
            <a:r>
              <a:rPr lang="en-US" sz="2800" dirty="0" smtClean="0">
                <a:effectLst>
                  <a:outerShdw blurRad="38100" dist="38100" dir="2700000" algn="tl">
                    <a:srgbClr val="000000">
                      <a:alpha val="43137"/>
                    </a:srgbClr>
                  </a:outerShdw>
                </a:effectLst>
              </a:rPr>
              <a:t> Jensen, Connor Coley </a:t>
            </a:r>
            <a:r>
              <a:rPr lang="en-US" sz="2800" i="1" dirty="0" smtClean="0">
                <a:effectLst>
                  <a:outerShdw blurRad="38100" dist="38100" dir="2700000" algn="tl">
                    <a:srgbClr val="000000">
                      <a:alpha val="43137"/>
                    </a:srgbClr>
                  </a:outerShdw>
                </a:effectLst>
              </a:rPr>
              <a:t>et al</a:t>
            </a:r>
            <a:r>
              <a:rPr lang="en-US" sz="2800" dirty="0" smtClean="0">
                <a:effectLst>
                  <a:outerShdw blurRad="38100" dist="38100" dir="2700000" algn="tl">
                    <a:srgbClr val="000000">
                      <a:alpha val="43137"/>
                    </a:srgbClr>
                  </a:outerShdw>
                </a:effectLst>
              </a:rPr>
              <a:t>. MIT</a:t>
            </a:r>
          </a:p>
          <a:p>
            <a:pPr marL="0" indent="0">
              <a:buFontTx/>
              <a:buNone/>
              <a:defRPr/>
            </a:pP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Reaxys</a:t>
            </a:r>
            <a:endParaRPr lang="en-US" sz="2400" dirty="0">
              <a:effectLst>
                <a:outerShdw blurRad="38100" dist="38100" dir="2700000" algn="tl">
                  <a:srgbClr val="000000">
                    <a:alpha val="43137"/>
                  </a:srgbClr>
                </a:outerShdw>
              </a:effectLst>
            </a:endParaRPr>
          </a:p>
          <a:p>
            <a:pPr marL="0" indent="0">
              <a:buFontTx/>
              <a:buNone/>
              <a:defRPr/>
            </a:pPr>
            <a:r>
              <a:rPr lang="en-US" sz="2400" dirty="0" smtClean="0">
                <a:effectLst>
                  <a:outerShdw blurRad="38100" dist="38100" dir="2700000" algn="tl">
                    <a:srgbClr val="000000">
                      <a:alpha val="43137"/>
                    </a:srgbClr>
                  </a:outerShdw>
                </a:effectLst>
              </a:rPr>
              <a:t>	circular fingerprints (</a:t>
            </a:r>
            <a:r>
              <a:rPr lang="en-US" sz="2400" dirty="0" err="1" smtClean="0">
                <a:effectLst>
                  <a:outerShdw blurRad="38100" dist="38100" dir="2700000" algn="tl">
                    <a:srgbClr val="000000">
                      <a:alpha val="43137"/>
                    </a:srgbClr>
                  </a:outerShdw>
                </a:effectLst>
              </a:rPr>
              <a:t>RDKIt</a:t>
            </a:r>
            <a:r>
              <a:rPr lang="en-US" sz="2400" dirty="0" smtClean="0">
                <a:effectLst>
                  <a:outerShdw blurRad="38100" dist="38100" dir="2700000" algn="tl">
                    <a:srgbClr val="000000">
                      <a:alpha val="43137"/>
                    </a:srgbClr>
                  </a:outerShdw>
                </a:effectLst>
              </a:rPr>
              <a:t>)</a:t>
            </a:r>
          </a:p>
          <a:p>
            <a:pPr marL="0" indent="0">
              <a:buFontTx/>
              <a:buNone/>
              <a:defRPr/>
            </a:pP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Weisfeiler</a:t>
            </a:r>
            <a:r>
              <a:rPr lang="en-US" sz="2400" dirty="0" smtClean="0">
                <a:effectLst>
                  <a:outerShdw blurRad="38100" dist="38100" dir="2700000" algn="tl">
                    <a:srgbClr val="000000">
                      <a:alpha val="43137"/>
                    </a:srgbClr>
                  </a:outerShdw>
                </a:effectLst>
              </a:rPr>
              <a:t>-Lehman networks</a:t>
            </a:r>
          </a:p>
          <a:p>
            <a:pPr>
              <a:defRPr/>
            </a:pPr>
            <a:r>
              <a:rPr lang="en-US" sz="2800" dirty="0" smtClean="0">
                <a:effectLst>
                  <a:outerShdw blurRad="38100" dist="38100" dir="2700000" algn="tl">
                    <a:srgbClr val="000000">
                      <a:alpha val="43137"/>
                    </a:srgbClr>
                  </a:outerShdw>
                </a:effectLst>
              </a:rPr>
              <a:t>Mark Waller (Munster, Shanghai), </a:t>
            </a:r>
            <a:r>
              <a:rPr lang="en-US" sz="2800" dirty="0" err="1" smtClean="0">
                <a:effectLst>
                  <a:outerShdw blurRad="38100" dist="38100" dir="2700000" algn="tl">
                    <a:srgbClr val="000000">
                      <a:alpha val="43137"/>
                    </a:srgbClr>
                  </a:outerShdw>
                </a:effectLst>
              </a:rPr>
              <a:t>Marwin</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Segler</a:t>
            </a:r>
            <a:r>
              <a:rPr lang="en-US" sz="2800" dirty="0" smtClean="0">
                <a:effectLst>
                  <a:outerShdw blurRad="38100" dist="38100" dir="2700000" algn="tl">
                    <a:srgbClr val="000000">
                      <a:alpha val="43137"/>
                    </a:srgbClr>
                  </a:outerShdw>
                </a:effectLst>
              </a:rPr>
              <a:t> (Munster, </a:t>
            </a:r>
            <a:r>
              <a:rPr lang="en-US" sz="2800" dirty="0" err="1" smtClean="0">
                <a:effectLst>
                  <a:outerShdw blurRad="38100" dist="38100" dir="2700000" algn="tl">
                    <a:srgbClr val="000000">
                      <a:alpha val="43137"/>
                    </a:srgbClr>
                  </a:outerShdw>
                </a:effectLst>
              </a:rPr>
              <a:t>BenevolentAI</a:t>
            </a:r>
            <a:r>
              <a:rPr lang="en-US" sz="2800" dirty="0" smtClean="0">
                <a:effectLst>
                  <a:outerShdw blurRad="38100" dist="38100" dir="2700000" algn="tl">
                    <a:srgbClr val="000000">
                      <a:alpha val="43137"/>
                    </a:srgbClr>
                  </a:outerShdw>
                </a:effectLst>
              </a:rPr>
              <a:t>)</a:t>
            </a:r>
          </a:p>
          <a:p>
            <a:pPr marL="0" indent="0">
              <a:buFontTx/>
              <a:buNone/>
              <a:defRPr/>
            </a:pP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Reaxys</a:t>
            </a:r>
            <a:r>
              <a:rPr lang="en-US" sz="2400" dirty="0" smtClean="0">
                <a:effectLst>
                  <a:outerShdw blurRad="38100" dist="38100" dir="2700000" algn="tl">
                    <a:srgbClr val="000000">
                      <a:alpha val="43137"/>
                    </a:srgbClr>
                  </a:outerShdw>
                </a:effectLst>
              </a:rPr>
              <a:t> </a:t>
            </a:r>
          </a:p>
          <a:p>
            <a:pPr marL="0" indent="0">
              <a:buFontTx/>
              <a:buNone/>
              <a:defRPr/>
            </a:pPr>
            <a:r>
              <a:rPr lang="en-US" sz="2400" dirty="0" smtClean="0">
                <a:effectLst>
                  <a:outerShdw blurRad="38100" dist="38100" dir="2700000" algn="tl">
                    <a:srgbClr val="000000">
                      <a:alpha val="43137"/>
                    </a:srgbClr>
                  </a:outerShdw>
                </a:effectLst>
              </a:rPr>
              <a:t>	circular fingerprints (</a:t>
            </a:r>
            <a:r>
              <a:rPr lang="en-US" sz="2400" dirty="0" err="1" smtClean="0">
                <a:effectLst>
                  <a:outerShdw blurRad="38100" dist="38100" dir="2700000" algn="tl">
                    <a:srgbClr val="000000">
                      <a:alpha val="43137"/>
                    </a:srgbClr>
                  </a:outerShdw>
                </a:effectLst>
              </a:rPr>
              <a:t>RDKit</a:t>
            </a:r>
            <a:r>
              <a:rPr lang="en-US" sz="2400" dirty="0" smtClean="0">
                <a:effectLst>
                  <a:outerShdw blurRad="38100" dist="38100" dir="2700000" algn="tl">
                    <a:srgbClr val="000000">
                      <a:alpha val="43137"/>
                    </a:srgbClr>
                  </a:outerShdw>
                </a:effectLst>
              </a:rPr>
              <a:t>)</a:t>
            </a:r>
          </a:p>
          <a:p>
            <a:pPr marL="0" indent="0">
              <a:buFontTx/>
              <a:buNone/>
              <a:defRPr/>
            </a:pPr>
            <a:r>
              <a:rPr lang="en-US" sz="2400" dirty="0" smtClean="0">
                <a:effectLst>
                  <a:outerShdw blurRad="38100" dist="38100" dir="2700000" algn="tl">
                    <a:srgbClr val="000000">
                      <a:alpha val="43137"/>
                    </a:srgbClr>
                  </a:outerShdw>
                </a:effectLst>
              </a:rPr>
              <a:t>	Monte Carlo tree search, deep NN, 	symbolic AI (and gated graph NN)</a:t>
            </a:r>
            <a:endParaRPr lang="en-US" sz="24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altLang="en-US" dirty="0" smtClean="0"/>
              <a:t>Wendy Warr &amp; Associates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260350"/>
            <a:ext cx="7772400" cy="1143000"/>
          </a:xfrm>
        </p:spPr>
        <p:txBody>
          <a:bodyPr/>
          <a:lstStyle/>
          <a:p>
            <a:pPr>
              <a:defRPr/>
            </a:pPr>
            <a:r>
              <a:rPr lang="en-US" sz="4000" dirty="0" smtClean="0">
                <a:effectLst>
                  <a:outerShdw blurRad="38100" dist="38100" dir="2700000" algn="tl">
                    <a:srgbClr val="000000">
                      <a:alpha val="43137"/>
                    </a:srgbClr>
                  </a:outerShdw>
                </a:effectLst>
              </a:rPr>
              <a:t>AI Retrosynthesis and Reaction Prediction (2)</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87450" y="1628775"/>
            <a:ext cx="6697663" cy="4464050"/>
          </a:xfrm>
        </p:spPr>
        <p:txBody>
          <a:bodyPr/>
          <a:lstStyle/>
          <a:p>
            <a:pPr>
              <a:defRPr/>
            </a:pPr>
            <a:r>
              <a:rPr lang="en-US" sz="2800" dirty="0" smtClean="0">
                <a:effectLst>
                  <a:outerShdw blurRad="38100" dist="38100" dir="2700000" algn="tl">
                    <a:srgbClr val="000000">
                      <a:alpha val="43137"/>
                    </a:srgbClr>
                  </a:outerShdw>
                </a:effectLst>
              </a:rPr>
              <a:t>Schwaller </a:t>
            </a:r>
            <a:r>
              <a:rPr lang="en-US" sz="2800" i="1" dirty="0" smtClean="0">
                <a:effectLst>
                  <a:outerShdw blurRad="38100" dist="38100" dir="2700000" algn="tl">
                    <a:srgbClr val="000000">
                      <a:alpha val="43137"/>
                    </a:srgbClr>
                  </a:outerShdw>
                </a:effectLst>
              </a:rPr>
              <a:t>et al. </a:t>
            </a:r>
            <a:r>
              <a:rPr lang="en-US" sz="2800" dirty="0" smtClean="0">
                <a:effectLst>
                  <a:outerShdw blurRad="38100" dist="38100" dir="2700000" algn="tl">
                    <a:srgbClr val="000000">
                      <a:alpha val="43137"/>
                    </a:srgbClr>
                  </a:outerShdw>
                </a:effectLst>
              </a:rPr>
              <a:t>IBM RXN</a:t>
            </a:r>
            <a:endParaRPr lang="en-US" sz="2400" dirty="0">
              <a:effectLst>
                <a:outerShdw blurRad="38100" dist="38100" dir="2700000" algn="tl">
                  <a:srgbClr val="000000">
                    <a:alpha val="43137"/>
                  </a:srgbClr>
                </a:outerShdw>
              </a:effectLst>
            </a:endParaRPr>
          </a:p>
          <a:p>
            <a:pPr marL="0" indent="0">
              <a:buFontTx/>
              <a:buNone/>
              <a:defRPr/>
            </a:pPr>
            <a:r>
              <a:rPr lang="en-US" sz="2400" dirty="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Reactions </a:t>
            </a:r>
            <a:r>
              <a:rPr lang="en-US" sz="2400" dirty="0">
                <a:effectLst>
                  <a:outerShdw blurRad="38100" dist="38100" dir="2700000" algn="tl">
                    <a:srgbClr val="000000">
                      <a:alpha val="43137"/>
                    </a:srgbClr>
                  </a:outerShdw>
                </a:effectLst>
              </a:rPr>
              <a:t>from US patents </a:t>
            </a:r>
          </a:p>
          <a:p>
            <a:pPr marL="0" indent="0">
              <a:buFontTx/>
              <a:buNone/>
              <a:defRPr/>
            </a:pPr>
            <a:r>
              <a:rPr lang="en-US" sz="2400" dirty="0" smtClean="0">
                <a:effectLst>
                  <a:outerShdw blurRad="38100" dist="38100" dir="2700000" algn="tl">
                    <a:srgbClr val="000000">
                      <a:alpha val="43137"/>
                    </a:srgbClr>
                  </a:outerShdw>
                </a:effectLst>
              </a:rPr>
              <a:t>	SMILES/SMARTS</a:t>
            </a:r>
          </a:p>
          <a:p>
            <a:pPr marL="0" indent="0">
              <a:buFontTx/>
              <a:buNone/>
              <a:defRPr/>
            </a:pPr>
            <a:r>
              <a:rPr lang="en-US" sz="2400" dirty="0" smtClean="0">
                <a:effectLst>
                  <a:outerShdw blurRad="38100" dist="38100" dir="2700000" algn="tl">
                    <a:srgbClr val="000000">
                      <a:alpha val="43137"/>
                    </a:srgbClr>
                  </a:outerShdw>
                </a:effectLst>
              </a:rPr>
              <a:t>	neural machine translation</a:t>
            </a:r>
          </a:p>
          <a:p>
            <a:pPr marL="0" indent="0">
              <a:buFontTx/>
              <a:buNone/>
              <a:defRPr/>
            </a:pPr>
            <a:r>
              <a:rPr lang="en-US" sz="2400" dirty="0" smtClean="0">
                <a:effectLst>
                  <a:outerShdw blurRad="38100" dist="38100" dir="2700000" algn="tl">
                    <a:srgbClr val="000000">
                      <a:alpha val="43137"/>
                    </a:srgbClr>
                  </a:outerShdw>
                </a:effectLst>
              </a:rPr>
              <a:t>	seq2seq models</a:t>
            </a:r>
          </a:p>
          <a:p>
            <a:pPr>
              <a:defRPr/>
            </a:pPr>
            <a:r>
              <a:rPr lang="en-US" sz="2800" dirty="0" err="1" smtClean="0">
                <a:effectLst>
                  <a:outerShdw blurRad="38100" dist="38100" dir="2700000" algn="tl">
                    <a:srgbClr val="000000">
                      <a:alpha val="43137"/>
                    </a:srgbClr>
                  </a:outerShdw>
                </a:effectLst>
              </a:rPr>
              <a:t>SynRoute</a:t>
            </a:r>
            <a:r>
              <a:rPr lang="en-US" sz="2800" dirty="0" smtClean="0">
                <a:effectLst>
                  <a:outerShdw blurRad="38100" dist="38100" dir="2700000" algn="tl">
                    <a:srgbClr val="000000">
                      <a:alpha val="43137"/>
                    </a:srgbClr>
                  </a:outerShdw>
                </a:effectLst>
              </a:rPr>
              <a:t>/</a:t>
            </a:r>
            <a:r>
              <a:rPr lang="en-US" sz="2800" dirty="0" err="1" smtClean="0">
                <a:effectLst>
                  <a:outerShdw blurRad="38100" dist="38100" dir="2700000" algn="tl">
                    <a:srgbClr val="000000">
                      <a:alpha val="43137"/>
                    </a:srgbClr>
                  </a:outerShdw>
                </a:effectLst>
              </a:rPr>
              <a:t>SynFini</a:t>
            </a:r>
            <a:r>
              <a:rPr lang="en-US" sz="2800" dirty="0" smtClean="0">
                <a:effectLst>
                  <a:outerShdw blurRad="38100" dist="38100" dir="2700000" algn="tl">
                    <a:srgbClr val="000000">
                      <a:alpha val="43137"/>
                    </a:srgbClr>
                  </a:outerShdw>
                </a:effectLst>
              </a:rPr>
              <a:t> </a:t>
            </a:r>
            <a:r>
              <a:rPr lang="en-US" sz="2800" dirty="0">
                <a:effectLst>
                  <a:outerShdw blurRad="38100" dist="38100" dir="2700000" algn="tl">
                    <a:srgbClr val="000000">
                      <a:alpha val="43137"/>
                    </a:srgbClr>
                  </a:outerShdw>
                </a:effectLst>
              </a:rPr>
              <a:t>(SRI </a:t>
            </a:r>
            <a:r>
              <a:rPr lang="en-US" sz="2800" dirty="0" smtClean="0">
                <a:effectLst>
                  <a:outerShdw blurRad="38100" dist="38100" dir="2700000" algn="tl">
                    <a:srgbClr val="000000">
                      <a:alpha val="43137"/>
                    </a:srgbClr>
                  </a:outerShdw>
                </a:effectLst>
              </a:rPr>
              <a:t>International)</a:t>
            </a:r>
          </a:p>
          <a:p>
            <a:pPr marL="0" indent="0">
              <a:buFontTx/>
              <a:buNone/>
              <a:defRPr/>
            </a:pP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Reaxys</a:t>
            </a:r>
            <a:r>
              <a:rPr lang="en-US" sz="2400" dirty="0" smtClean="0">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and </a:t>
            </a:r>
            <a:r>
              <a:rPr lang="en-US" sz="2400" dirty="0" smtClean="0">
                <a:effectLst>
                  <a:outerShdw blurRad="38100" dist="38100" dir="2700000" algn="tl">
                    <a:srgbClr val="000000">
                      <a:alpha val="43137"/>
                    </a:srgbClr>
                  </a:outerShdw>
                </a:effectLst>
              </a:rPr>
              <a:t>ACD</a:t>
            </a:r>
          </a:p>
          <a:p>
            <a:pPr marL="0" indent="0">
              <a:buFontTx/>
              <a:buNone/>
              <a:defRPr/>
            </a:pPr>
            <a:r>
              <a:rPr lang="en-US" sz="2400" dirty="0" smtClean="0">
                <a:effectLst>
                  <a:outerShdw blurRad="38100" dist="38100" dir="2700000" algn="tl">
                    <a:srgbClr val="000000">
                      <a:alpha val="43137"/>
                    </a:srgbClr>
                  </a:outerShdw>
                </a:effectLst>
              </a:rPr>
              <a:t>	ML </a:t>
            </a:r>
            <a:r>
              <a:rPr lang="en-US" sz="2400" dirty="0">
                <a:effectLst>
                  <a:outerShdw blurRad="38100" dist="38100" dir="2700000" algn="tl">
                    <a:srgbClr val="000000">
                      <a:alpha val="43137"/>
                    </a:srgbClr>
                  </a:outerShdw>
                </a:effectLst>
              </a:rPr>
              <a:t>to generate new </a:t>
            </a:r>
            <a:r>
              <a:rPr lang="en-US" sz="2400" dirty="0" smtClean="0">
                <a:effectLst>
                  <a:outerShdw blurRad="38100" dist="38100" dir="2700000" algn="tl">
                    <a:srgbClr val="000000">
                      <a:alpha val="43137"/>
                    </a:srgbClr>
                  </a:outerShdw>
                </a:effectLst>
              </a:rPr>
              <a:t>reactions</a:t>
            </a:r>
          </a:p>
          <a:p>
            <a:pPr marL="0" indent="0">
              <a:buFontTx/>
              <a:buNone/>
              <a:defRPr/>
            </a:pPr>
            <a:r>
              <a:rPr lang="en-US" sz="2400" dirty="0" smtClean="0">
                <a:effectLst>
                  <a:outerShdw blurRad="38100" dist="38100" dir="2700000" algn="tl">
                    <a:srgbClr val="000000">
                      <a:alpha val="43137"/>
                    </a:srgbClr>
                  </a:outerShdw>
                </a:effectLst>
              </a:rPr>
              <a:t>	optimal </a:t>
            </a:r>
            <a:r>
              <a:rPr lang="en-US" sz="2400" dirty="0">
                <a:effectLst>
                  <a:outerShdw blurRad="38100" dist="38100" dir="2700000" algn="tl">
                    <a:srgbClr val="000000">
                      <a:alpha val="43137"/>
                    </a:srgbClr>
                  </a:outerShdw>
                </a:effectLst>
              </a:rPr>
              <a:t>cost routes from network of </a:t>
            </a:r>
            <a:r>
              <a:rPr lang="en-US" sz="2400" dirty="0" smtClean="0">
                <a:effectLst>
                  <a:outerShdw blurRad="38100" dist="38100" dir="2700000" algn="tl">
                    <a:srgbClr val="000000">
                      <a:alpha val="43137"/>
                    </a:srgbClr>
                  </a:outerShdw>
                </a:effectLst>
              </a:rPr>
              <a:t>	reactions</a:t>
            </a:r>
            <a:r>
              <a:rPr lang="en-US" sz="2400" dirty="0">
                <a:effectLst>
                  <a:outerShdw blurRad="38100" dist="38100" dir="2700000" algn="tl">
                    <a:srgbClr val="000000">
                      <a:alpha val="43137"/>
                    </a:srgbClr>
                  </a:outerShdw>
                </a:effectLst>
              </a:rPr>
              <a:t>, using Dijkstra </a:t>
            </a:r>
            <a:r>
              <a:rPr lang="en-US" sz="2400" dirty="0" smtClean="0">
                <a:effectLst>
                  <a:outerShdw blurRad="38100" dist="38100" dir="2700000" algn="tl">
                    <a:srgbClr val="000000">
                      <a:alpha val="43137"/>
                    </a:srgbClr>
                  </a:outerShdw>
                </a:effectLst>
              </a:rPr>
              <a:t>algorithm</a:t>
            </a:r>
            <a:endParaRPr lang="en-US" sz="24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altLang="en-US" dirty="0" smtClean="0"/>
              <a:t>Wendy Warr &amp; Associates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ltLang="en-US" smtClean="0"/>
              <a:t>Wendy Warr &amp; Associates</a:t>
            </a:r>
            <a:endParaRPr lang="en-US" altLang="en-US"/>
          </a:p>
        </p:txBody>
      </p:sp>
      <p:sp>
        <p:nvSpPr>
          <p:cNvPr id="5" name="TextBox 4"/>
          <p:cNvSpPr txBox="1"/>
          <p:nvPr/>
        </p:nvSpPr>
        <p:spPr>
          <a:xfrm>
            <a:off x="1043608" y="5044534"/>
            <a:ext cx="6970115" cy="923330"/>
          </a:xfrm>
          <a:prstGeom prst="rect">
            <a:avLst/>
          </a:prstGeom>
          <a:noFill/>
        </p:spPr>
        <p:txBody>
          <a:bodyPr wrap="square" rtlCol="0">
            <a:spAutoFit/>
          </a:bodyPr>
          <a:lstStyle/>
          <a:p>
            <a:r>
              <a:rPr lang="en-US" sz="1800" dirty="0">
                <a:solidFill>
                  <a:schemeClr val="accent6"/>
                </a:solidFill>
                <a:effectLst>
                  <a:outerShdw blurRad="38100" dist="38100" dir="2700000" algn="tl">
                    <a:srgbClr val="000000">
                      <a:alpha val="43137"/>
                    </a:srgbClr>
                  </a:outerShdw>
                </a:effectLst>
              </a:rPr>
              <a:t>Coley, C. W.; </a:t>
            </a:r>
            <a:r>
              <a:rPr lang="en-US" sz="1800" i="1" dirty="0">
                <a:solidFill>
                  <a:schemeClr val="accent6"/>
                </a:solidFill>
                <a:effectLst>
                  <a:outerShdw blurRad="38100" dist="38100" dir="2700000" algn="tl">
                    <a:srgbClr val="000000">
                      <a:alpha val="43137"/>
                    </a:srgbClr>
                  </a:outerShdw>
                </a:effectLst>
              </a:rPr>
              <a:t>et al.</a:t>
            </a:r>
            <a:r>
              <a:rPr lang="en-US" sz="1800" dirty="0">
                <a:solidFill>
                  <a:schemeClr val="accent6"/>
                </a:solidFill>
                <a:effectLst>
                  <a:outerShdw blurRad="38100" dist="38100" dir="2700000" algn="tl">
                    <a:srgbClr val="000000">
                      <a:alpha val="43137"/>
                    </a:srgbClr>
                  </a:outerShdw>
                </a:effectLst>
              </a:rPr>
              <a:t> A robotic platform for flow </a:t>
            </a:r>
            <a:r>
              <a:rPr lang="en-US" sz="1800" dirty="0" smtClean="0">
                <a:solidFill>
                  <a:schemeClr val="accent6"/>
                </a:solidFill>
                <a:effectLst>
                  <a:outerShdw blurRad="38100" dist="38100" dir="2700000" algn="tl">
                    <a:srgbClr val="000000">
                      <a:alpha val="43137"/>
                    </a:srgbClr>
                  </a:outerShdw>
                </a:effectLst>
              </a:rPr>
              <a:t>synthesis </a:t>
            </a:r>
            <a:r>
              <a:rPr lang="en-US" sz="1800" dirty="0">
                <a:solidFill>
                  <a:schemeClr val="accent6"/>
                </a:solidFill>
                <a:effectLst>
                  <a:outerShdw blurRad="38100" dist="38100" dir="2700000" algn="tl">
                    <a:srgbClr val="000000">
                      <a:alpha val="43137"/>
                    </a:srgbClr>
                  </a:outerShdw>
                </a:effectLst>
              </a:rPr>
              <a:t>of organic compounds informed by AI planning. </a:t>
            </a:r>
            <a:r>
              <a:rPr lang="en-US" sz="1800" i="1" dirty="0">
                <a:solidFill>
                  <a:schemeClr val="accent6"/>
                </a:solidFill>
                <a:effectLst>
                  <a:outerShdw blurRad="38100" dist="38100" dir="2700000" algn="tl">
                    <a:srgbClr val="000000">
                      <a:alpha val="43137"/>
                    </a:srgbClr>
                  </a:outerShdw>
                </a:effectLst>
              </a:rPr>
              <a:t>Science </a:t>
            </a:r>
            <a:r>
              <a:rPr lang="en-US" sz="1800" b="1" dirty="0">
                <a:solidFill>
                  <a:schemeClr val="accent6"/>
                </a:solidFill>
                <a:effectLst>
                  <a:outerShdw blurRad="38100" dist="38100" dir="2700000" algn="tl">
                    <a:srgbClr val="000000">
                      <a:alpha val="43137"/>
                    </a:srgbClr>
                  </a:outerShdw>
                </a:effectLst>
              </a:rPr>
              <a:t>2019,</a:t>
            </a:r>
            <a:r>
              <a:rPr lang="en-US" sz="1800" dirty="0">
                <a:solidFill>
                  <a:schemeClr val="accent6"/>
                </a:solidFill>
                <a:effectLst>
                  <a:outerShdw blurRad="38100" dist="38100" dir="2700000" algn="tl">
                    <a:srgbClr val="000000">
                      <a:alpha val="43137"/>
                    </a:srgbClr>
                  </a:outerShdw>
                </a:effectLst>
              </a:rPr>
              <a:t> </a:t>
            </a:r>
            <a:r>
              <a:rPr lang="en-US" sz="1800" i="1" dirty="0">
                <a:solidFill>
                  <a:schemeClr val="accent6"/>
                </a:solidFill>
                <a:effectLst>
                  <a:outerShdw blurRad="38100" dist="38100" dir="2700000" algn="tl">
                    <a:srgbClr val="000000">
                      <a:alpha val="43137"/>
                    </a:srgbClr>
                  </a:outerShdw>
                </a:effectLst>
              </a:rPr>
              <a:t>365</a:t>
            </a:r>
            <a:r>
              <a:rPr lang="en-US" sz="1800" dirty="0">
                <a:solidFill>
                  <a:schemeClr val="accent6"/>
                </a:solidFill>
                <a:effectLst>
                  <a:outerShdw blurRad="38100" dist="38100" dir="2700000" algn="tl">
                    <a:srgbClr val="000000">
                      <a:alpha val="43137"/>
                    </a:srgbClr>
                  </a:outerShdw>
                </a:effectLst>
              </a:rPr>
              <a:t> (6453), </a:t>
            </a:r>
            <a:r>
              <a:rPr lang="en-US" sz="1800" dirty="0" smtClean="0">
                <a:solidFill>
                  <a:schemeClr val="accent6"/>
                </a:solidFill>
                <a:effectLst>
                  <a:outerShdw blurRad="38100" dist="38100" dir="2700000" algn="tl">
                    <a:srgbClr val="000000">
                      <a:alpha val="43137"/>
                    </a:srgbClr>
                  </a:outerShdw>
                </a:effectLst>
              </a:rPr>
              <a:t>eaax1566</a:t>
            </a:r>
            <a:endParaRPr lang="en-US" dirty="0"/>
          </a:p>
        </p:txBody>
      </p:sp>
      <p:grpSp>
        <p:nvGrpSpPr>
          <p:cNvPr id="9" name="Group 8"/>
          <p:cNvGrpSpPr/>
          <p:nvPr/>
        </p:nvGrpSpPr>
        <p:grpSpPr>
          <a:xfrm>
            <a:off x="1043607" y="404664"/>
            <a:ext cx="6970115" cy="4536504"/>
            <a:chOff x="1043608" y="692696"/>
            <a:chExt cx="6970115" cy="4536504"/>
          </a:xfrm>
        </p:grpSpPr>
        <p:sp>
          <p:nvSpPr>
            <p:cNvPr id="8" name="Rectangle 7"/>
            <p:cNvSpPr/>
            <p:nvPr/>
          </p:nvSpPr>
          <p:spPr bwMode="auto">
            <a:xfrm>
              <a:off x="1043608" y="692696"/>
              <a:ext cx="6970115" cy="4536504"/>
            </a:xfrm>
            <a:prstGeom prst="rect">
              <a:avLst/>
            </a:prstGeom>
            <a:solidFill>
              <a:schemeClr val="tx2"/>
            </a:solidFill>
            <a:ln w="12700" cap="flat" cmpd="sng" algn="ctr">
              <a:solidFill>
                <a:schemeClr val="bg2"/>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2" y="798747"/>
              <a:ext cx="6819106" cy="4370830"/>
            </a:xfrm>
            <a:prstGeom prst="rect">
              <a:avLst/>
            </a:prstGeom>
          </p:spPr>
        </p:pic>
      </p:grpSp>
      <p:sp>
        <p:nvSpPr>
          <p:cNvPr id="4" name="Rectangle 3"/>
          <p:cNvSpPr/>
          <p:nvPr/>
        </p:nvSpPr>
        <p:spPr>
          <a:xfrm>
            <a:off x="4053283" y="5800205"/>
            <a:ext cx="3960440" cy="369332"/>
          </a:xfrm>
          <a:prstGeom prst="rect">
            <a:avLst/>
          </a:prstGeom>
        </p:spPr>
        <p:txBody>
          <a:bodyPr wrap="square">
            <a:spAutoFit/>
          </a:bodyPr>
          <a:lstStyle/>
          <a:p>
            <a:pPr lvl="0"/>
            <a:r>
              <a:rPr lang="en-US" sz="1800" dirty="0" smtClean="0">
                <a:solidFill>
                  <a:srgbClr val="00FFFF"/>
                </a:solidFill>
                <a:effectLst>
                  <a:outerShdw blurRad="38100" dist="38100" dir="2700000" algn="tl">
                    <a:srgbClr val="000000">
                      <a:alpha val="43137"/>
                    </a:srgbClr>
                  </a:outerShdw>
                </a:effectLst>
              </a:rPr>
              <a:t>Image: </a:t>
            </a:r>
            <a:r>
              <a:rPr lang="en-US" sz="1800" dirty="0">
                <a:solidFill>
                  <a:srgbClr val="00FFFF"/>
                </a:solidFill>
                <a:effectLst>
                  <a:outerShdw blurRad="38100" dist="38100" dir="2700000" algn="tl">
                    <a:srgbClr val="000000">
                      <a:alpha val="43137"/>
                    </a:srgbClr>
                  </a:outerShdw>
                </a:effectLst>
              </a:rPr>
              <a:t>Connor Coley, Felice Frankel </a:t>
            </a:r>
          </a:p>
        </p:txBody>
      </p:sp>
    </p:spTree>
    <p:extLst>
      <p:ext uri="{BB962C8B-B14F-4D97-AF65-F5344CB8AC3E}">
        <p14:creationId xmlns:p14="http://schemas.microsoft.com/office/powerpoint/2010/main" val="16710916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652" y="154225"/>
            <a:ext cx="7772400" cy="1143000"/>
          </a:xfrm>
        </p:spPr>
        <p:txBody>
          <a:bodyPr/>
          <a:lstStyle/>
          <a:p>
            <a:pPr>
              <a:defRPr/>
            </a:pPr>
            <a:r>
              <a:rPr lang="en-US" sz="3600" dirty="0" smtClean="0">
                <a:effectLst>
                  <a:outerShdw blurRad="38100" dist="38100" dir="2700000" algn="tl">
                    <a:srgbClr val="000000">
                      <a:alpha val="43137"/>
                    </a:srgbClr>
                  </a:outerShdw>
                </a:effectLst>
              </a:rPr>
              <a:t>Recordable</a:t>
            </a:r>
            <a:r>
              <a:rPr lang="en-US" sz="3600" dirty="0">
                <a:effectLst>
                  <a:outerShdw blurRad="38100" dist="38100" dir="2700000" algn="tl">
                    <a:srgbClr val="000000">
                      <a:alpha val="43137"/>
                    </a:srgbClr>
                  </a:outerShdw>
                </a:effectLst>
              </a:rPr>
              <a:t>, </a:t>
            </a:r>
            <a:r>
              <a:rPr lang="en-US" sz="3600" dirty="0" smtClean="0">
                <a:effectLst>
                  <a:outerShdw blurRad="38100" dist="38100" dir="2700000" algn="tl">
                    <a:srgbClr val="000000">
                      <a:alpha val="43137"/>
                    </a:srgbClr>
                  </a:outerShdw>
                </a:effectLst>
              </a:rPr>
              <a:t>Reproducible </a:t>
            </a:r>
            <a:r>
              <a:rPr lang="en-US" sz="3600" dirty="0">
                <a:effectLst>
                  <a:outerShdw blurRad="38100" dist="38100" dir="2700000" algn="tl">
                    <a:srgbClr val="000000">
                      <a:alpha val="43137"/>
                    </a:srgbClr>
                  </a:outerShdw>
                </a:effectLst>
              </a:rPr>
              <a:t>and </a:t>
            </a:r>
            <a:r>
              <a:rPr lang="en-US" sz="3600" dirty="0" smtClean="0">
                <a:effectLst>
                  <a:outerShdw blurRad="38100" dist="38100" dir="2700000" algn="tl">
                    <a:srgbClr val="000000">
                      <a:alpha val="43137"/>
                    </a:srgbClr>
                  </a:outerShdw>
                </a:effectLst>
              </a:rPr>
              <a:t>Shareable Chemistry</a:t>
            </a:r>
            <a:endParaRPr lang="en-US" sz="3600" dirty="0">
              <a:effectLst>
                <a:outerShdw blurRad="38100" dist="38100" dir="2700000" algn="tl">
                  <a:srgbClr val="000000">
                    <a:alpha val="43137"/>
                  </a:srgbClr>
                </a:outerShdw>
              </a:effectLst>
            </a:endParaRPr>
          </a:p>
        </p:txBody>
      </p:sp>
      <p:sp>
        <p:nvSpPr>
          <p:cNvPr id="3" name="Date Placeholder 2"/>
          <p:cNvSpPr>
            <a:spLocks noGrp="1"/>
          </p:cNvSpPr>
          <p:nvPr>
            <p:ph type="dt" sz="quarter" idx="10"/>
          </p:nvPr>
        </p:nvSpPr>
        <p:spPr/>
        <p:txBody>
          <a:bodyPr/>
          <a:lstStyle/>
          <a:p>
            <a:pPr>
              <a:defRPr/>
            </a:pPr>
            <a:r>
              <a:rPr lang="en-US" altLang="en-US" smtClean="0"/>
              <a:t>Wendy Warr &amp; Associates</a:t>
            </a:r>
            <a:endParaRPr lang="en-US" altLang="en-US"/>
          </a:p>
        </p:txBody>
      </p:sp>
      <p:grpSp>
        <p:nvGrpSpPr>
          <p:cNvPr id="38916" name="Group 5"/>
          <p:cNvGrpSpPr>
            <a:grpSpLocks/>
          </p:cNvGrpSpPr>
          <p:nvPr/>
        </p:nvGrpSpPr>
        <p:grpSpPr bwMode="auto">
          <a:xfrm>
            <a:off x="1863076" y="1340768"/>
            <a:ext cx="5289550" cy="4608513"/>
            <a:chOff x="1947345" y="1539643"/>
            <a:chExt cx="5289619" cy="4608512"/>
          </a:xfrm>
        </p:grpSpPr>
        <p:sp>
          <p:nvSpPr>
            <p:cNvPr id="38917" name="Rectangle 4"/>
            <p:cNvSpPr>
              <a:spLocks noChangeArrowheads="1"/>
            </p:cNvSpPr>
            <p:nvPr/>
          </p:nvSpPr>
          <p:spPr bwMode="auto">
            <a:xfrm>
              <a:off x="1947345" y="1539643"/>
              <a:ext cx="5289619" cy="4608512"/>
            </a:xfrm>
            <a:prstGeom prst="rect">
              <a:avLst/>
            </a:prstGeom>
            <a:solidFill>
              <a:srgbClr val="FFFF00"/>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pic>
          <p:nvPicPr>
            <p:cNvPr id="3891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34" y="1628800"/>
              <a:ext cx="5098043" cy="443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4670570" y="6011996"/>
            <a:ext cx="2480231" cy="369332"/>
          </a:xfrm>
          <a:prstGeom prst="rect">
            <a:avLst/>
          </a:prstGeom>
          <a:noFill/>
        </p:spPr>
        <p:txBody>
          <a:bodyPr wrap="none" rtlCol="0">
            <a:spAutoFit/>
          </a:bodyPr>
          <a:lstStyle/>
          <a:p>
            <a:r>
              <a:rPr lang="en-US" sz="1800" dirty="0" smtClean="0">
                <a:solidFill>
                  <a:schemeClr val="accent2"/>
                </a:solidFill>
                <a:effectLst>
                  <a:outerShdw blurRad="38100" dist="38100" dir="2700000" algn="tl">
                    <a:srgbClr val="000000">
                      <a:alpha val="43137"/>
                    </a:srgbClr>
                  </a:outerShdw>
                </a:effectLst>
              </a:rPr>
              <a:t>Source: DeepMatter.io</a:t>
            </a:r>
            <a:endParaRPr lang="en-US" sz="1800"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1567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4213" y="1341438"/>
            <a:ext cx="2951162" cy="4248150"/>
          </a:xfrm>
        </p:spPr>
        <p:txBody>
          <a:bodyPr/>
          <a:lstStyle/>
          <a:p>
            <a:pPr>
              <a:defRPr/>
            </a:pPr>
            <a:r>
              <a:rPr lang="en-GB" sz="3600" dirty="0" smtClean="0">
                <a:effectLst>
                  <a:outerShdw blurRad="38100" dist="38100" dir="2700000" algn="tl">
                    <a:srgbClr val="000000">
                      <a:alpha val="43137"/>
                    </a:srgbClr>
                  </a:outerShdw>
                </a:effectLst>
              </a:rPr>
              <a:t>Oxford University Experimental Information Unit</a:t>
            </a:r>
            <a:endParaRPr lang="en-GB" sz="3600" dirty="0">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r>
              <a:rPr lang="en-US" smtClean="0"/>
              <a:t>Wendy Warr &amp; Associates</a:t>
            </a:r>
            <a:endParaRPr lang="en-US"/>
          </a:p>
        </p:txBody>
      </p:sp>
      <p:grpSp>
        <p:nvGrpSpPr>
          <p:cNvPr id="7172" name="Group 5"/>
          <p:cNvGrpSpPr>
            <a:grpSpLocks/>
          </p:cNvGrpSpPr>
          <p:nvPr/>
        </p:nvGrpSpPr>
        <p:grpSpPr bwMode="auto">
          <a:xfrm>
            <a:off x="3851275" y="311150"/>
            <a:ext cx="4256088" cy="6034088"/>
            <a:chOff x="3851920" y="311753"/>
            <a:chExt cx="4255814" cy="6034238"/>
          </a:xfrm>
        </p:grpSpPr>
        <p:sp>
          <p:nvSpPr>
            <p:cNvPr id="7173" name="Rectangle 4"/>
            <p:cNvSpPr>
              <a:spLocks noChangeArrowheads="1"/>
            </p:cNvSpPr>
            <p:nvPr/>
          </p:nvSpPr>
          <p:spPr bwMode="auto">
            <a:xfrm>
              <a:off x="3851920" y="311753"/>
              <a:ext cx="4255814" cy="6034238"/>
            </a:xfrm>
            <a:prstGeom prst="rect">
              <a:avLst/>
            </a:prstGeom>
            <a:solidFill>
              <a:schemeClr val="tx2"/>
            </a:solidFill>
            <a:ln w="12700" algn="ctr">
              <a:solidFill>
                <a:schemeClr val="bg2"/>
              </a:solidFill>
              <a:round/>
              <a:headEnd type="none" w="sm" len="sm"/>
              <a:tailEnd type="none" w="sm" len="sm"/>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GB" altLang="en-US" sz="2400"/>
            </a:p>
          </p:txBody>
        </p:sp>
        <p:pic>
          <p:nvPicPr>
            <p:cNvPr id="7174"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7624" y="419098"/>
              <a:ext cx="4044405" cy="581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dirty="0"/>
              <a:t>Wendy Warr &amp; Associates</a:t>
            </a:r>
          </a:p>
        </p:txBody>
      </p:sp>
      <p:sp>
        <p:nvSpPr>
          <p:cNvPr id="47107" name="Rectangle 4"/>
          <p:cNvSpPr>
            <a:spLocks noChangeAspect="1" noChangeArrowheads="1"/>
          </p:cNvSpPr>
          <p:nvPr/>
        </p:nvSpPr>
        <p:spPr bwMode="auto">
          <a:xfrm>
            <a:off x="685800" y="914400"/>
            <a:ext cx="7772400" cy="1905000"/>
          </a:xfrm>
          <a:prstGeom prst="rect">
            <a:avLst/>
          </a:prstGeom>
          <a:solidFill>
            <a:schemeClr val="tx2"/>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endParaRPr lang="en-US" altLang="en-US"/>
          </a:p>
        </p:txBody>
      </p:sp>
      <p:pic>
        <p:nvPicPr>
          <p:cNvPr id="47108" name="Picture 5" descr="confucius.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990600"/>
            <a:ext cx="7613650" cy="1766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09600" y="3962400"/>
            <a:ext cx="7848600" cy="1323439"/>
          </a:xfrm>
          <a:prstGeom prst="rect">
            <a:avLst/>
          </a:prstGeom>
          <a:noFill/>
        </p:spPr>
        <p:txBody>
          <a:bodyPr>
            <a:spAutoFit/>
          </a:bodyPr>
          <a:lstStyle/>
          <a:p>
            <a:pPr>
              <a:defRPr/>
            </a:pPr>
            <a:r>
              <a:rPr lang="en-US" sz="2800" dirty="0">
                <a:effectLst>
                  <a:outerShdw blurRad="38100" dist="38100" dir="2700000" algn="tl">
                    <a:srgbClr val="000000">
                      <a:alpha val="43137"/>
                    </a:srgbClr>
                  </a:outerShdw>
                </a:effectLst>
                <a:latin typeface="Arial" pitchFamily="34" charset="0"/>
                <a:cs typeface="Arial" pitchFamily="34" charset="0"/>
              </a:rPr>
              <a:t>Confucius said: </a:t>
            </a:r>
            <a:r>
              <a:rPr lang="en-US" sz="2800" i="1" dirty="0" smtClean="0">
                <a:effectLst>
                  <a:outerShdw blurRad="38100" dist="38100" dir="2700000" algn="tl">
                    <a:srgbClr val="000000">
                      <a:alpha val="43137"/>
                    </a:srgbClr>
                  </a:outerShdw>
                </a:effectLst>
                <a:latin typeface="Arial" pitchFamily="34" charset="0"/>
                <a:cs typeface="Arial" pitchFamily="34" charset="0"/>
              </a:rPr>
              <a:t>“</a:t>
            </a:r>
            <a:r>
              <a:rPr lang="en-US" sz="2800" dirty="0" smtClean="0">
                <a:effectLst>
                  <a:outerShdw blurRad="38100" dist="38100" dir="2700000" algn="tl">
                    <a:srgbClr val="000000">
                      <a:alpha val="43137"/>
                    </a:srgbClr>
                  </a:outerShdw>
                </a:effectLst>
                <a:latin typeface="Arial" pitchFamily="34" charset="0"/>
                <a:cs typeface="Arial" pitchFamily="34" charset="0"/>
              </a:rPr>
              <a:t>H</a:t>
            </a:r>
            <a:r>
              <a:rPr lang="en-US" altLang="en-US" sz="2800" dirty="0" smtClean="0"/>
              <a:t>e </a:t>
            </a:r>
            <a:r>
              <a:rPr lang="en-US" altLang="en-US" sz="2800" dirty="0"/>
              <a:t>who does not take the long view is bound to see trouble in the short </a:t>
            </a:r>
            <a:r>
              <a:rPr lang="en-US" altLang="en-US" sz="2800" dirty="0" smtClean="0"/>
              <a:t>term”</a:t>
            </a:r>
            <a:endParaRPr lang="en-US" altLang="en-US" sz="2800" dirty="0"/>
          </a:p>
          <a:p>
            <a:pPr>
              <a:defRPr/>
            </a:pPr>
            <a:endParaRPr lang="en-US" dirty="0"/>
          </a:p>
        </p:txBody>
      </p:sp>
      <p:sp>
        <p:nvSpPr>
          <p:cNvPr id="9" name="Rectangle 8"/>
          <p:cNvSpPr/>
          <p:nvPr/>
        </p:nvSpPr>
        <p:spPr>
          <a:xfrm>
            <a:off x="5867400" y="5257800"/>
            <a:ext cx="2438400" cy="369888"/>
          </a:xfrm>
          <a:prstGeom prst="rect">
            <a:avLst/>
          </a:prstGeom>
        </p:spPr>
        <p:txBody>
          <a:bodyPr>
            <a:spAutoFit/>
          </a:bodyPr>
          <a:lstStyle/>
          <a:p>
            <a:pPr>
              <a:defRPr/>
            </a:pPr>
            <a:r>
              <a:rPr lang="en-US" sz="1800" b="1" i="1" dirty="0">
                <a:solidFill>
                  <a:srgbClr val="00FFFF"/>
                </a:solidFill>
                <a:effectLst>
                  <a:outerShdw blurRad="38100" dist="38100" dir="2700000" algn="tl">
                    <a:srgbClr val="000000">
                      <a:alpha val="43137"/>
                    </a:srgbClr>
                  </a:outerShdw>
                </a:effectLst>
                <a:latin typeface="Arial" pitchFamily="34" charset="0"/>
                <a:cs typeface="Arial" pitchFamily="34" charset="0"/>
              </a:rPr>
              <a:t>Chapter 15 Verse 11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ltLang="en-US" dirty="0"/>
              <a:t>Wendy Warr &amp; Associates</a:t>
            </a:r>
          </a:p>
        </p:txBody>
      </p:sp>
      <p:sp>
        <p:nvSpPr>
          <p:cNvPr id="75778" name="Rectangle 2"/>
          <p:cNvSpPr>
            <a:spLocks noGrp="1" noChangeArrowheads="1"/>
          </p:cNvSpPr>
          <p:nvPr>
            <p:ph type="title"/>
          </p:nvPr>
        </p:nvSpPr>
        <p:spPr>
          <a:xfrm>
            <a:off x="685800" y="404664"/>
            <a:ext cx="7772400" cy="1143000"/>
          </a:xfrm>
        </p:spPr>
        <p:txBody>
          <a:bodyPr/>
          <a:lstStyle/>
          <a:p>
            <a:pPr>
              <a:defRPr/>
            </a:pPr>
            <a:r>
              <a:rPr lang="en-GB" altLang="en-US" dirty="0" err="1">
                <a:effectLst>
                  <a:outerShdw blurRad="38100" dist="38100" dir="2700000" algn="tl">
                    <a:srgbClr val="000000"/>
                  </a:outerShdw>
                </a:effectLst>
              </a:rPr>
              <a:t>Wiswesser</a:t>
            </a:r>
            <a:r>
              <a:rPr lang="en-GB" altLang="en-US" dirty="0">
                <a:effectLst>
                  <a:outerShdw blurRad="38100" dist="38100" dir="2700000" algn="tl">
                    <a:srgbClr val="000000"/>
                  </a:outerShdw>
                </a:effectLst>
              </a:rPr>
              <a:t> Line Notation</a:t>
            </a:r>
            <a:endParaRPr lang="en-US" altLang="en-US" dirty="0">
              <a:effectLst>
                <a:outerShdw blurRad="38100" dist="38100" dir="2700000" algn="tl">
                  <a:srgbClr val="000000"/>
                </a:outerShdw>
              </a:effectLst>
            </a:endParaRPr>
          </a:p>
        </p:txBody>
      </p:sp>
      <p:sp>
        <p:nvSpPr>
          <p:cNvPr id="8196" name="Rectangle 3"/>
          <p:cNvSpPr>
            <a:spLocks noGrp="1" noChangeArrowheads="1"/>
          </p:cNvSpPr>
          <p:nvPr>
            <p:ph type="body" idx="1"/>
          </p:nvPr>
        </p:nvSpPr>
        <p:spPr>
          <a:xfrm>
            <a:off x="1562100" y="1772816"/>
            <a:ext cx="6019800" cy="4114800"/>
          </a:xfrm>
          <a:solidFill>
            <a:schemeClr val="tx1"/>
          </a:solidFill>
          <a:ln>
            <a:solidFill>
              <a:schemeClr val="bg2"/>
            </a:solidFill>
          </a:ln>
        </p:spPr>
        <p:txBody>
          <a:bodyPr/>
          <a:lstStyle/>
          <a:p>
            <a:endParaRPr lang="en-US" altLang="en-US" dirty="0" smtClean="0"/>
          </a:p>
        </p:txBody>
      </p:sp>
      <p:sp>
        <p:nvSpPr>
          <p:cNvPr id="8197" name="Text Box 6"/>
          <p:cNvSpPr txBox="1">
            <a:spLocks noChangeArrowheads="1"/>
          </p:cNvSpPr>
          <p:nvPr/>
        </p:nvSpPr>
        <p:spPr bwMode="auto">
          <a:xfrm>
            <a:off x="2590800" y="3505200"/>
            <a:ext cx="4876800" cy="4699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50000"/>
              </a:spcBef>
              <a:buFontTx/>
              <a:buNone/>
            </a:pPr>
            <a:endParaRPr lang="en-US" altLang="en-US" sz="2400">
              <a:latin typeface="Times New Roman" pitchFamily="18" charset="0"/>
            </a:endParaRPr>
          </a:p>
        </p:txBody>
      </p:sp>
      <p:sp>
        <p:nvSpPr>
          <p:cNvPr id="819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endParaRPr lang="en-US" altLang="en-US" sz="2400"/>
          </a:p>
        </p:txBody>
      </p:sp>
      <p:graphicFrame>
        <p:nvGraphicFramePr>
          <p:cNvPr id="8199" name="Object 7"/>
          <p:cNvGraphicFramePr>
            <a:graphicFrameLocks noChangeAspect="1"/>
          </p:cNvGraphicFramePr>
          <p:nvPr/>
        </p:nvGraphicFramePr>
        <p:xfrm>
          <a:off x="1828800" y="2057400"/>
          <a:ext cx="5486400" cy="3552825"/>
        </p:xfrm>
        <a:graphic>
          <a:graphicData uri="http://schemas.openxmlformats.org/presentationml/2006/ole">
            <mc:AlternateContent xmlns:mc="http://schemas.openxmlformats.org/markup-compatibility/2006">
              <mc:Choice xmlns:v="urn:schemas-microsoft-com:vml" Requires="v">
                <p:oleObj spid="_x0000_s8222" name="ISIS/Draw Sketch" r:id="rId4" imgW="2186940" imgH="1421130" progId="ISISServer">
                  <p:embed/>
                </p:oleObj>
              </mc:Choice>
              <mc:Fallback>
                <p:oleObj name="ISIS/Draw Sketch" r:id="rId4" imgW="2186940" imgH="1421130" progId="ISISServer">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057400"/>
                        <a:ext cx="54864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a:xfrm>
            <a:off x="323850" y="2740025"/>
            <a:ext cx="3384550" cy="1223963"/>
          </a:xfrm>
        </p:spPr>
        <p:txBody>
          <a:bodyPr/>
          <a:lstStyle/>
          <a:p>
            <a:pPr algn="l"/>
            <a:r>
              <a:rPr lang="en-GB" altLang="en-US" sz="3600" dirty="0" smtClean="0">
                <a:effectLst>
                  <a:outerShdw blurRad="38100" dist="38100" dir="2700000" algn="tl">
                    <a:srgbClr val="000000">
                      <a:alpha val="43137"/>
                    </a:srgbClr>
                  </a:outerShdw>
                </a:effectLst>
              </a:rPr>
              <a:t>Thanks to WLN</a:t>
            </a:r>
            <a:br>
              <a:rPr lang="en-GB" altLang="en-US" sz="3600" dirty="0" smtClean="0">
                <a:effectLst>
                  <a:outerShdw blurRad="38100" dist="38100" dir="2700000" algn="tl">
                    <a:srgbClr val="000000">
                      <a:alpha val="43137"/>
                    </a:srgbClr>
                  </a:outerShdw>
                </a:effectLst>
              </a:rPr>
            </a:br>
            <a:r>
              <a:rPr lang="en-GB" altLang="en-US" sz="3600" dirty="0" smtClean="0">
                <a:effectLst>
                  <a:outerShdw blurRad="38100" dist="38100" dir="2700000" algn="tl">
                    <a:srgbClr val="000000">
                      <a:alpha val="43137"/>
                    </a:srgbClr>
                  </a:outerShdw>
                </a:effectLst>
              </a:rPr>
              <a:t> and ICRS…</a:t>
            </a:r>
            <a:endParaRPr lang="en-US" altLang="en-US" sz="3600" dirty="0" smtClean="0">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r>
              <a:rPr lang="en-US" smtClean="0"/>
              <a:t>Wendy Warr &amp; Associates</a:t>
            </a:r>
            <a:endParaRPr lang="en-US"/>
          </a:p>
        </p:txBody>
      </p:sp>
      <p:grpSp>
        <p:nvGrpSpPr>
          <p:cNvPr id="4" name="Group 3"/>
          <p:cNvGrpSpPr/>
          <p:nvPr/>
        </p:nvGrpSpPr>
        <p:grpSpPr>
          <a:xfrm>
            <a:off x="4211960" y="449899"/>
            <a:ext cx="3690293" cy="5468962"/>
            <a:chOff x="3923828" y="544488"/>
            <a:chExt cx="3690293" cy="5468962"/>
          </a:xfrm>
        </p:grpSpPr>
        <p:sp>
          <p:nvSpPr>
            <p:cNvPr id="3" name="Rectangle 2"/>
            <p:cNvSpPr/>
            <p:nvPr/>
          </p:nvSpPr>
          <p:spPr bwMode="auto">
            <a:xfrm>
              <a:off x="3923828" y="544488"/>
              <a:ext cx="3690293" cy="5468962"/>
            </a:xfrm>
            <a:prstGeom prst="rect">
              <a:avLst/>
            </a:prstGeom>
            <a:solidFill>
              <a:schemeClr val="tx2"/>
            </a:solidFill>
            <a:ln w="12700" cap="flat" cmpd="sng" algn="ctr">
              <a:solidFill>
                <a:schemeClr val="bg2"/>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922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618319"/>
              <a:ext cx="3546475"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effectLst>
                  <a:outerShdw blurRad="38100" dist="38100" dir="2700000" algn="tl">
                    <a:srgbClr val="000000">
                      <a:alpha val="43137"/>
                    </a:srgbClr>
                  </a:outerShdw>
                </a:effectLst>
              </a:rPr>
              <a:t>1972-1976 Information Scientist</a:t>
            </a:r>
          </a:p>
          <a:p>
            <a:pPr marL="0" indent="0">
              <a:buFontTx/>
              <a:buNone/>
              <a:defRPr/>
            </a:pPr>
            <a:r>
              <a:rPr lang="en-US" sz="2800" dirty="0">
                <a:effectLst>
                  <a:outerShdw blurRad="38100" dist="38100" dir="2700000" algn="tl">
                    <a:srgbClr val="000000">
                      <a:alpha val="43137"/>
                    </a:srgbClr>
                  </a:outerShdw>
                </a:effectLst>
              </a:rPr>
              <a:t>1976-1979 Senior </a:t>
            </a:r>
            <a:r>
              <a:rPr lang="en-US" sz="2800" dirty="0" smtClean="0">
                <a:effectLst>
                  <a:outerShdw blurRad="38100" dist="38100" dir="2700000" algn="tl">
                    <a:srgbClr val="000000">
                      <a:alpha val="43137"/>
                    </a:srgbClr>
                  </a:outerShdw>
                </a:effectLst>
              </a:rPr>
              <a:t>Information Scientist </a:t>
            </a:r>
          </a:p>
          <a:p>
            <a:pPr marL="0" indent="0">
              <a:buFontTx/>
              <a:buNone/>
              <a:defRPr/>
            </a:pPr>
            <a:r>
              <a:rPr lang="en-US" sz="2800" dirty="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	and </a:t>
            </a:r>
            <a:r>
              <a:rPr lang="en-US" sz="2800" dirty="0">
                <a:effectLst>
                  <a:outerShdw blurRad="38100" dist="38100" dir="2700000" algn="tl">
                    <a:srgbClr val="000000">
                      <a:alpha val="43137"/>
                    </a:srgbClr>
                  </a:outerShdw>
                </a:effectLst>
              </a:rPr>
              <a:t>Systems Analyst</a:t>
            </a:r>
          </a:p>
          <a:p>
            <a:pPr marL="0" indent="0">
              <a:buFontTx/>
              <a:buNone/>
              <a:defRPr/>
            </a:pPr>
            <a:r>
              <a:rPr lang="en-US" sz="2800" dirty="0">
                <a:effectLst>
                  <a:outerShdw blurRad="38100" dist="38100" dir="2700000" algn="tl">
                    <a:srgbClr val="000000">
                      <a:alpha val="43137"/>
                    </a:srgbClr>
                  </a:outerShdw>
                </a:effectLst>
              </a:rPr>
              <a:t>1979-1984 Senior Systems </a:t>
            </a:r>
            <a:r>
              <a:rPr lang="en-US" sz="2800" dirty="0" smtClean="0">
                <a:effectLst>
                  <a:outerShdw blurRad="38100" dist="38100" dir="2700000" algn="tl">
                    <a:srgbClr val="000000">
                      <a:alpha val="43137"/>
                    </a:srgbClr>
                  </a:outerShdw>
                </a:effectLst>
              </a:rPr>
              <a:t>Analyst</a:t>
            </a:r>
          </a:p>
          <a:p>
            <a:pPr marL="0" indent="0">
              <a:buFontTx/>
              <a:buNone/>
              <a:defRPr/>
            </a:pPr>
            <a:r>
              <a:rPr lang="en-US" sz="2800" dirty="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	and </a:t>
            </a:r>
            <a:r>
              <a:rPr lang="en-US" sz="2800" dirty="0">
                <a:effectLst>
                  <a:outerShdw blurRad="38100" dist="38100" dir="2700000" algn="tl">
                    <a:srgbClr val="000000">
                      <a:alpha val="43137"/>
                    </a:srgbClr>
                  </a:outerShdw>
                </a:effectLst>
              </a:rPr>
              <a:t>Project Manager</a:t>
            </a:r>
          </a:p>
          <a:p>
            <a:pPr marL="0" indent="0">
              <a:buFontTx/>
              <a:buNone/>
              <a:defRPr/>
            </a:pPr>
            <a:r>
              <a:rPr lang="en-US" sz="2800" dirty="0">
                <a:effectLst>
                  <a:outerShdw blurRad="38100" dist="38100" dir="2700000" algn="tl">
                    <a:srgbClr val="000000">
                      <a:alpha val="43137"/>
                    </a:srgbClr>
                  </a:outerShdw>
                </a:effectLst>
              </a:rPr>
              <a:t>1984-1986 Manager, Research Information</a:t>
            </a:r>
          </a:p>
          <a:p>
            <a:pPr marL="0" indent="0">
              <a:buFontTx/>
              <a:buNone/>
              <a:defRPr/>
            </a:pPr>
            <a:r>
              <a:rPr lang="en-US" sz="2800" dirty="0">
                <a:effectLst>
                  <a:outerShdw blurRad="38100" dist="38100" dir="2700000" algn="tl">
                    <a:srgbClr val="000000">
                      <a:alpha val="43137"/>
                    </a:srgbClr>
                  </a:outerShdw>
                </a:effectLst>
              </a:rPr>
              <a:t>1986-1992 Manager, Information </a:t>
            </a:r>
            <a:r>
              <a:rPr lang="en-US" sz="2800" dirty="0" smtClean="0">
                <a:effectLst>
                  <a:outerShdw blurRad="38100" dist="38100" dir="2700000" algn="tl">
                    <a:srgbClr val="000000">
                      <a:alpha val="43137"/>
                    </a:srgbClr>
                  </a:outerShdw>
                </a:effectLst>
              </a:rPr>
              <a:t>Services</a:t>
            </a:r>
            <a:endParaRPr lang="en-US" sz="2800" dirty="0">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extLst>
      <p:ext uri="{BB962C8B-B14F-4D97-AF65-F5344CB8AC3E}">
        <p14:creationId xmlns:p14="http://schemas.microsoft.com/office/powerpoint/2010/main" val="59471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7772400" cy="1143000"/>
          </a:xfrm>
        </p:spPr>
        <p:txBody>
          <a:bodyPr/>
          <a:lstStyle/>
          <a:p>
            <a:pPr>
              <a:defRPr/>
            </a:pPr>
            <a:r>
              <a:rPr lang="en-US" sz="4000" dirty="0" smtClean="0">
                <a:effectLst>
                  <a:outerShdw blurRad="38100" dist="38100" dir="2700000" algn="tl">
                    <a:srgbClr val="000000">
                      <a:alpha val="43137"/>
                    </a:srgbClr>
                  </a:outerShdw>
                </a:effectLst>
              </a:rPr>
              <a:t>ICI Pharmaceuticals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42988" y="1773238"/>
            <a:ext cx="7058025" cy="3816350"/>
          </a:xfrm>
        </p:spPr>
        <p:txBody>
          <a:bodyPr/>
          <a:lstStyle/>
          <a:p>
            <a:pPr marL="0" indent="0">
              <a:buFontTx/>
              <a:buNone/>
              <a:defRPr/>
            </a:pPr>
            <a:r>
              <a:rPr lang="en-US" sz="2800" dirty="0">
                <a:effectLst>
                  <a:outerShdw blurRad="38100" dist="38100" dir="2700000" algn="tl">
                    <a:srgbClr val="000000">
                      <a:alpha val="43137"/>
                    </a:srgbClr>
                  </a:outerShdw>
                </a:effectLst>
              </a:rPr>
              <a:t>1972-1976 Information Scientist</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1976-1979 Senior </a:t>
            </a:r>
            <a:r>
              <a:rPr lang="en-US" sz="2800" dirty="0" smtClean="0">
                <a:solidFill>
                  <a:schemeClr val="accent4">
                    <a:lumMod val="50000"/>
                  </a:schemeClr>
                </a:solidFill>
                <a:effectLst>
                  <a:outerShdw blurRad="38100" dist="38100" dir="2700000" algn="tl">
                    <a:srgbClr val="000000">
                      <a:alpha val="43137"/>
                    </a:srgbClr>
                  </a:outerShdw>
                </a:effectLst>
              </a:rPr>
              <a:t>Information Scientist </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	</a:t>
            </a:r>
            <a:r>
              <a:rPr lang="en-US" sz="2800" dirty="0" smtClean="0">
                <a:solidFill>
                  <a:schemeClr val="accent4">
                    <a:lumMod val="50000"/>
                  </a:schemeClr>
                </a:solidFill>
                <a:effectLst>
                  <a:outerShdw blurRad="38100" dist="38100" dir="2700000" algn="tl">
                    <a:srgbClr val="000000">
                      <a:alpha val="43137"/>
                    </a:srgbClr>
                  </a:outerShdw>
                </a:effectLst>
              </a:rPr>
              <a:t>	and </a:t>
            </a:r>
            <a:r>
              <a:rPr lang="en-US" sz="2800" dirty="0">
                <a:solidFill>
                  <a:schemeClr val="accent4">
                    <a:lumMod val="50000"/>
                  </a:schemeClr>
                </a:solidFill>
                <a:effectLst>
                  <a:outerShdw blurRad="38100" dist="38100" dir="2700000" algn="tl">
                    <a:srgbClr val="000000">
                      <a:alpha val="43137"/>
                    </a:srgbClr>
                  </a:outerShdw>
                </a:effectLst>
              </a:rPr>
              <a:t>Systems Analyst</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1979-1984 Senior Systems </a:t>
            </a:r>
            <a:r>
              <a:rPr lang="en-US" sz="2800" dirty="0" smtClean="0">
                <a:solidFill>
                  <a:schemeClr val="accent4">
                    <a:lumMod val="50000"/>
                  </a:schemeClr>
                </a:solidFill>
                <a:effectLst>
                  <a:outerShdw blurRad="38100" dist="38100" dir="2700000" algn="tl">
                    <a:srgbClr val="000000">
                      <a:alpha val="43137"/>
                    </a:srgbClr>
                  </a:outerShdw>
                </a:effectLst>
              </a:rPr>
              <a:t>Analyst</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	</a:t>
            </a:r>
            <a:r>
              <a:rPr lang="en-US" sz="2800" dirty="0" smtClean="0">
                <a:solidFill>
                  <a:schemeClr val="accent4">
                    <a:lumMod val="50000"/>
                  </a:schemeClr>
                </a:solidFill>
                <a:effectLst>
                  <a:outerShdw blurRad="38100" dist="38100" dir="2700000" algn="tl">
                    <a:srgbClr val="000000">
                      <a:alpha val="43137"/>
                    </a:srgbClr>
                  </a:outerShdw>
                </a:effectLst>
              </a:rPr>
              <a:t>	and </a:t>
            </a:r>
            <a:r>
              <a:rPr lang="en-US" sz="2800" dirty="0">
                <a:solidFill>
                  <a:schemeClr val="accent4">
                    <a:lumMod val="50000"/>
                  </a:schemeClr>
                </a:solidFill>
                <a:effectLst>
                  <a:outerShdw blurRad="38100" dist="38100" dir="2700000" algn="tl">
                    <a:srgbClr val="000000">
                      <a:alpha val="43137"/>
                    </a:srgbClr>
                  </a:outerShdw>
                </a:effectLst>
              </a:rPr>
              <a:t>Project Manager</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1984-1986 Manager, Research Information</a:t>
            </a:r>
          </a:p>
          <a:p>
            <a:pPr marL="0" indent="0">
              <a:buFontTx/>
              <a:buNone/>
              <a:defRPr/>
            </a:pPr>
            <a:r>
              <a:rPr lang="en-US" sz="2800" dirty="0">
                <a:solidFill>
                  <a:schemeClr val="accent4">
                    <a:lumMod val="50000"/>
                  </a:schemeClr>
                </a:solidFill>
                <a:effectLst>
                  <a:outerShdw blurRad="38100" dist="38100" dir="2700000" algn="tl">
                    <a:srgbClr val="000000">
                      <a:alpha val="43137"/>
                    </a:srgbClr>
                  </a:outerShdw>
                </a:effectLst>
              </a:rPr>
              <a:t>1986-1992 Manager, Information </a:t>
            </a:r>
            <a:r>
              <a:rPr lang="en-US" sz="2800" dirty="0" smtClean="0">
                <a:solidFill>
                  <a:schemeClr val="accent4">
                    <a:lumMod val="50000"/>
                  </a:schemeClr>
                </a:solidFill>
                <a:effectLst>
                  <a:outerShdw blurRad="38100" dist="38100" dir="2700000" algn="tl">
                    <a:srgbClr val="000000">
                      <a:alpha val="43137"/>
                    </a:srgbClr>
                  </a:outerShdw>
                </a:effectLst>
              </a:rPr>
              <a:t>Services</a:t>
            </a:r>
            <a:endParaRPr lang="en-US" sz="2800" dirty="0">
              <a:solidFill>
                <a:schemeClr val="accent4">
                  <a:lumMod val="50000"/>
                </a:schemeClr>
              </a:solidFill>
              <a:effectLst>
                <a:outerShdw blurRad="38100" dist="38100" dir="2700000" algn="tl">
                  <a:srgbClr val="000000">
                    <a:alpha val="43137"/>
                  </a:srgbClr>
                </a:outerShdw>
              </a:effectLst>
            </a:endParaRPr>
          </a:p>
        </p:txBody>
      </p:sp>
      <p:sp>
        <p:nvSpPr>
          <p:cNvPr id="4" name="Date Placeholder 3"/>
          <p:cNvSpPr>
            <a:spLocks noGrp="1"/>
          </p:cNvSpPr>
          <p:nvPr>
            <p:ph type="dt" sz="quarter" idx="10"/>
          </p:nvPr>
        </p:nvSpPr>
        <p:spPr/>
        <p:txBody>
          <a:bodyPr/>
          <a:lstStyle/>
          <a:p>
            <a:pPr>
              <a:defRPr/>
            </a:pPr>
            <a:r>
              <a:rPr lang="en-US" dirty="0" smtClean="0"/>
              <a:t>Wendy Warr &amp; Associates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lastair ariel">
  <a:themeElements>
    <a:clrScheme name="">
      <a:dk1>
        <a:srgbClr val="000000"/>
      </a:dk1>
      <a:lt1>
        <a:srgbClr val="FFFFFF"/>
      </a:lt1>
      <a:dk2>
        <a:srgbClr val="0033CC"/>
      </a:dk2>
      <a:lt2>
        <a:srgbClr val="FFFF00"/>
      </a:lt2>
      <a:accent1>
        <a:srgbClr val="FF9900"/>
      </a:accent1>
      <a:accent2>
        <a:srgbClr val="00FFFF"/>
      </a:accent2>
      <a:accent3>
        <a:srgbClr val="AAADE2"/>
      </a:accent3>
      <a:accent4>
        <a:srgbClr val="DADADA"/>
      </a:accent4>
      <a:accent5>
        <a:srgbClr val="FFCAAA"/>
      </a:accent5>
      <a:accent6>
        <a:srgbClr val="00E7E7"/>
      </a:accent6>
      <a:hlink>
        <a:srgbClr val="FF0033"/>
      </a:hlink>
      <a:folHlink>
        <a:srgbClr val="969696"/>
      </a:folHlink>
    </a:clrScheme>
    <a:fontScheme name="alastair arie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alastair arie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astair arie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lastair arie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astair arie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astair arie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astair arie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lastair arie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alastair ariel</Template>
  <TotalTime>3043</TotalTime>
  <Words>2118</Words>
  <Application>Microsoft Office PowerPoint</Application>
  <PresentationFormat>On-screen Show (4:3)</PresentationFormat>
  <Paragraphs>309</Paragraphs>
  <Slides>50</Slides>
  <Notes>41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alastair ariel</vt:lpstr>
      <vt:lpstr>ISIS/Draw Sketch</vt:lpstr>
      <vt:lpstr>ClipArt</vt:lpstr>
      <vt:lpstr>My Way</vt:lpstr>
      <vt:lpstr>Moi?</vt:lpstr>
      <vt:lpstr>Learning from History</vt:lpstr>
      <vt:lpstr>Employment</vt:lpstr>
      <vt:lpstr>Oxford University Experimental Information Unit</vt:lpstr>
      <vt:lpstr>Wiswesser Line Notation</vt:lpstr>
      <vt:lpstr>Thanks to WLN  and ICRS…</vt:lpstr>
      <vt:lpstr>ICI Pharmaceuticals</vt:lpstr>
      <vt:lpstr>ICI Pharmaceuticals</vt:lpstr>
      <vt:lpstr>Mainframes</vt:lpstr>
      <vt:lpstr>Mediated Search</vt:lpstr>
      <vt:lpstr>PowerPoint Presentation</vt:lpstr>
      <vt:lpstr>Early online searching</vt:lpstr>
      <vt:lpstr>ICI Pharmaceuticals</vt:lpstr>
      <vt:lpstr>CAS ONLINE Text Structure Query</vt:lpstr>
      <vt:lpstr>ICI Pharmaceuticals</vt:lpstr>
      <vt:lpstr>Chemical Structure Representation</vt:lpstr>
      <vt:lpstr>Structure Search</vt:lpstr>
      <vt:lpstr>Structure Search Systems</vt:lpstr>
      <vt:lpstr>PRIME “Minicomputer”</vt:lpstr>
      <vt:lpstr>1984 VAX 11/750</vt:lpstr>
      <vt:lpstr>Imlac Terminal</vt:lpstr>
      <vt:lpstr>VT640 Terminal</vt:lpstr>
      <vt:lpstr>IBM PC</vt:lpstr>
      <vt:lpstr>ICI Pharmaceuticals</vt:lpstr>
      <vt:lpstr>PowerPoint Presentation</vt:lpstr>
      <vt:lpstr>ICI Pharmaceuticals</vt:lpstr>
      <vt:lpstr>Information Services</vt:lpstr>
      <vt:lpstr>High Throughput Screening</vt:lpstr>
      <vt:lpstr>DATA EXPLOSION</vt:lpstr>
      <vt:lpstr>Big Data (November 2019)</vt:lpstr>
      <vt:lpstr>Big Data (2017 Plot)</vt:lpstr>
      <vt:lpstr>Fast Similarity Search</vt:lpstr>
      <vt:lpstr>High Throughput Screening</vt:lpstr>
      <vt:lpstr>Going it Alone</vt:lpstr>
      <vt:lpstr>Wendy Warr &amp; Associates</vt:lpstr>
      <vt:lpstr>What We Do</vt:lpstr>
      <vt:lpstr>What We Do</vt:lpstr>
      <vt:lpstr>Finding Things Out</vt:lpstr>
      <vt:lpstr>Inventing the Future</vt:lpstr>
      <vt:lpstr>Artificial Intelligence and Augmented Intelligence for Automated Investigations for Scientific Discovery (AI3SD)</vt:lpstr>
      <vt:lpstr>Expert Systems</vt:lpstr>
      <vt:lpstr>Artificial Intelligence 2019</vt:lpstr>
      <vt:lpstr>AI in Chemistry</vt:lpstr>
      <vt:lpstr>Rules-based Retrosynthesis</vt:lpstr>
      <vt:lpstr>AI Retrosynthesis and Reaction Prediction (1)</vt:lpstr>
      <vt:lpstr>AI Retrosynthesis and Reaction Prediction (2)</vt:lpstr>
      <vt:lpstr>PowerPoint Presentation</vt:lpstr>
      <vt:lpstr>Recordable, Reproducible and Shareable Chemistry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Twenty Five Years of Progress in Cheminformatics</dc:title>
  <dc:creator>wendy</dc:creator>
  <cp:keywords>GDCh Warr Goslar</cp:keywords>
  <cp:lastModifiedBy>wendy</cp:lastModifiedBy>
  <cp:revision>223</cp:revision>
  <cp:lastPrinted>2019-11-27T23:13:12Z</cp:lastPrinted>
  <dcterms:created xsi:type="dcterms:W3CDTF">2006-05-03T13:55:39Z</dcterms:created>
  <dcterms:modified xsi:type="dcterms:W3CDTF">2019-11-27T23:36:52Z</dcterms:modified>
</cp:coreProperties>
</file>